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234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0010">
              <a:lnSpc>
                <a:spcPts val="141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0010">
              <a:lnSpc>
                <a:spcPts val="141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0010">
              <a:lnSpc>
                <a:spcPts val="141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0010">
              <a:lnSpc>
                <a:spcPts val="141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0010">
              <a:lnSpc>
                <a:spcPts val="141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558405" cy="1068902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4163" y="875309"/>
            <a:ext cx="2414523" cy="393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2296" y="1640354"/>
            <a:ext cx="5758256" cy="7086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482079" y="10102622"/>
            <a:ext cx="217170" cy="195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0010">
              <a:lnSpc>
                <a:spcPts val="141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s.id/PanduanGenAI" TargetMode="Externa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newworld/234/paper" TargetMode="External"/><Relationship Id="rId2" Type="http://schemas.openxmlformats.org/officeDocument/2006/relationships/hyperlink" Target="https://www2.deloitte.com/global/en/insights/topics/strategy/current-business-problems-strategic-imperatives.html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nature.com/articles/s43017-020-0070-x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o.int/publications-detail-redirect/WHO-2019-nCoV-" TargetMode="External"/><Relationship Id="rId2" Type="http://schemas.openxmlformats.org/officeDocument/2006/relationships/hyperlink" Target="http://www.depkes.go.id/resources/download/pusdatin/infodatin/infodatin-kanker.pdf" TargetMode="Externa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0883" y="9279104"/>
            <a:ext cx="548593" cy="17070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8508" y="2042378"/>
            <a:ext cx="6729418" cy="715746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29" y="0"/>
            <a:ext cx="7530975" cy="42066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6206" y="676728"/>
            <a:ext cx="408397" cy="4084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50177" y="9797319"/>
            <a:ext cx="353538" cy="27434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909244" y="649802"/>
            <a:ext cx="3212465" cy="410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18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Direktorat</a:t>
            </a:r>
            <a:r>
              <a:rPr sz="1000" spc="114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Pembelajaran</a:t>
            </a:r>
            <a:r>
              <a:rPr sz="1000" spc="17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dan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Kemahasiswaan</a:t>
            </a:r>
            <a:endParaRPr sz="1000">
              <a:latin typeface="Calibri"/>
              <a:cs typeface="Calibri"/>
            </a:endParaRPr>
          </a:p>
          <a:p>
            <a:pPr marL="20320">
              <a:lnSpc>
                <a:spcPts val="915"/>
              </a:lnSpc>
            </a:pPr>
            <a:r>
              <a:rPr sz="800" dirty="0">
                <a:latin typeface="Calibri"/>
                <a:cs typeface="Calibri"/>
              </a:rPr>
              <a:t>Direktorat}enderaI</a:t>
            </a:r>
            <a:r>
              <a:rPr sz="800" spc="19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Pendidikan</a:t>
            </a:r>
            <a:r>
              <a:rPr sz="800" spc="490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Tinggi</a:t>
            </a:r>
            <a:endParaRPr sz="800">
              <a:latin typeface="Calibri"/>
              <a:cs typeface="Calibri"/>
            </a:endParaRPr>
          </a:p>
          <a:p>
            <a:pPr marL="14604">
              <a:lnSpc>
                <a:spcPts val="935"/>
              </a:lnSpc>
            </a:pPr>
            <a:r>
              <a:rPr sz="800" dirty="0">
                <a:latin typeface="Calibri"/>
                <a:cs typeface="Calibri"/>
              </a:rPr>
              <a:t>Kementerian</a:t>
            </a:r>
            <a:r>
              <a:rPr sz="800" spc="204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Pendidikan</a:t>
            </a:r>
            <a:r>
              <a:rPr sz="800" spc="18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Tinggi,</a:t>
            </a:r>
            <a:r>
              <a:rPr sz="800" spc="1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Sains,</a:t>
            </a:r>
            <a:r>
              <a:rPr sz="800" spc="10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dan</a:t>
            </a:r>
            <a:r>
              <a:rPr sz="800" spc="10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Teknologi</a:t>
            </a:r>
            <a:r>
              <a:rPr sz="800" spc="16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Republik</a:t>
            </a:r>
            <a:r>
              <a:rPr sz="800" spc="125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Indonesia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2998" y="4389082"/>
            <a:ext cx="3437254" cy="2968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">
              <a:lnSpc>
                <a:spcPts val="3320"/>
              </a:lnSpc>
              <a:spcBef>
                <a:spcPts val="100"/>
              </a:spcBef>
            </a:pPr>
            <a:r>
              <a:rPr sz="3000" spc="-10" dirty="0">
                <a:latin typeface="Calibri"/>
                <a:cs typeface="Calibri"/>
              </a:rPr>
              <a:t>Panduan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6530"/>
              </a:lnSpc>
            </a:pPr>
            <a:r>
              <a:rPr sz="6150" spc="-10" dirty="0">
                <a:latin typeface="Times New Roman"/>
                <a:cs typeface="Times New Roman"/>
              </a:rPr>
              <a:t>Progrom</a:t>
            </a:r>
            <a:endParaRPr sz="6150">
              <a:latin typeface="Times New Roman"/>
              <a:cs typeface="Times New Roman"/>
            </a:endParaRPr>
          </a:p>
          <a:p>
            <a:pPr marL="1032510" marR="5080" indent="-1020444">
              <a:lnSpc>
                <a:spcPts val="6340"/>
              </a:lnSpc>
              <a:spcBef>
                <a:spcPts val="655"/>
              </a:spcBef>
            </a:pPr>
            <a:r>
              <a:rPr sz="6300" spc="-114" dirty="0">
                <a:latin typeface="Times New Roman"/>
                <a:cs typeface="Times New Roman"/>
              </a:rPr>
              <a:t>Kreativitos </a:t>
            </a:r>
            <a:r>
              <a:rPr sz="6300" spc="-20" dirty="0">
                <a:latin typeface="Times New Roman"/>
                <a:cs typeface="Times New Roman"/>
              </a:rPr>
              <a:t>hosi</a:t>
            </a:r>
            <a:endParaRPr sz="6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9869" y="8006641"/>
            <a:ext cx="5685790" cy="233997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905"/>
              </a:spcBef>
            </a:pPr>
            <a:r>
              <a:rPr sz="2850" spc="-20" dirty="0">
                <a:latin typeface="Calibri"/>
                <a:cs typeface="Calibri"/>
              </a:rPr>
              <a:t>Kewirausahaan</a:t>
            </a:r>
            <a:endParaRPr sz="2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700" dirty="0">
                <a:latin typeface="Calibri"/>
                <a:cs typeface="Calibri"/>
              </a:rPr>
              <a:t>Tahun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2025</a:t>
            </a:r>
            <a:endParaRPr sz="2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2700">
              <a:latin typeface="Calibri"/>
              <a:cs typeface="Calibri"/>
            </a:endParaRPr>
          </a:p>
          <a:p>
            <a:pPr marL="635635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Mahasiswa</a:t>
            </a:r>
            <a:r>
              <a:rPr sz="2400" spc="355" dirty="0">
                <a:latin typeface="Calibri"/>
                <a:cs typeface="Calibri"/>
              </a:rPr>
              <a:t> </a:t>
            </a:r>
            <a:r>
              <a:rPr sz="2400" spc="50" dirty="0">
                <a:latin typeface="Calibri"/>
                <a:cs typeface="Calibri"/>
              </a:rPr>
              <a:t>Indonesia</a:t>
            </a:r>
            <a:endParaRPr sz="2400">
              <a:latin typeface="Calibri"/>
              <a:cs typeface="Calibri"/>
            </a:endParaRPr>
          </a:p>
          <a:p>
            <a:pPr marL="640715">
              <a:lnSpc>
                <a:spcPct val="100000"/>
              </a:lnSpc>
              <a:spcBef>
                <a:spcPts val="575"/>
              </a:spcBef>
            </a:pPr>
            <a:r>
              <a:rPr sz="2500" spc="-30" dirty="0">
                <a:latin typeface="Calibri"/>
                <a:cs typeface="Calibri"/>
              </a:rPr>
              <a:t>Berkarakter,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Berprestasi,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Menginspirasi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19217" y="668601"/>
            <a:ext cx="79438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254" dirty="0">
                <a:latin typeface="Calibri"/>
                <a:cs typeface="Calibri"/>
              </a:rPr>
              <a:t>hem.-</a:t>
            </a:r>
            <a:r>
              <a:rPr sz="2100" spc="-290" dirty="0">
                <a:latin typeface="Calibri"/>
                <a:cs typeface="Calibri"/>
              </a:rPr>
              <a:t>w•.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88399" y="668601"/>
            <a:ext cx="69596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85" dirty="0">
                <a:solidFill>
                  <a:srgbClr val="0344AF"/>
                </a:solidFill>
                <a:latin typeface="Calibri"/>
                <a:cs typeface="Calibri"/>
              </a:rPr>
              <a:t>p„,I,tm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66435" cy="5401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Rekomendasi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pengalokasian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penggunaan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sebagai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berikut: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Rujukan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publikasi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ilmiah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didapatkan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 </a:t>
            </a:r>
            <a:r>
              <a:rPr sz="1200" spc="-10" dirty="0">
                <a:latin typeface="Times New Roman"/>
                <a:cs typeface="Times New Roman"/>
              </a:rPr>
              <a:t>berbayar.</a:t>
            </a:r>
            <a:endParaRPr sz="1200">
              <a:latin typeface="Times New Roman"/>
              <a:cs typeface="Times New Roman"/>
            </a:endParaRPr>
          </a:p>
          <a:p>
            <a:pPr marL="471170" marR="5080" indent="-229235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sewa/jasa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penggunaan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software</a:t>
            </a:r>
            <a:r>
              <a:rPr sz="1200" spc="3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mendukung</a:t>
            </a:r>
            <a:r>
              <a:rPr sz="1200" spc="3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pengujian 	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dihasilkan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2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Pembelian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bahan-</a:t>
            </a:r>
            <a:r>
              <a:rPr sz="1200" dirty="0">
                <a:latin typeface="Times New Roman"/>
                <a:cs typeface="Times New Roman"/>
              </a:rPr>
              <a:t>bahan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pembuatan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produk/prototipe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6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Kertas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lebih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rim, ATK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kebutuhan</a:t>
            </a:r>
            <a:endParaRPr sz="1200">
              <a:latin typeface="Times New Roman"/>
              <a:cs typeface="Times New Roman"/>
            </a:endParaRPr>
          </a:p>
          <a:p>
            <a:pPr marL="471170" marR="16510" indent="-229235">
              <a:lnSpc>
                <a:spcPts val="1380"/>
              </a:lnSpc>
              <a:spcBef>
                <a:spcPts val="5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Transport lokal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jika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diperlukan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diusahakan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seminimal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mungkin.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30%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dari 	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diajukan</a:t>
            </a:r>
            <a:endParaRPr sz="1200">
              <a:latin typeface="Times New Roman"/>
              <a:cs typeface="Times New Roman"/>
            </a:endParaRPr>
          </a:p>
          <a:p>
            <a:pPr marL="471170" marR="14604" indent="-229235">
              <a:lnSpc>
                <a:spcPts val="1380"/>
              </a:lnSpc>
              <a:spcBef>
                <a:spcPts val="10"/>
              </a:spcBef>
              <a:buAutoNum type="arabicPeriod"/>
              <a:tabLst>
                <a:tab pos="472440" algn="l"/>
                <a:tab pos="3422015" algn="l"/>
              </a:tabLst>
            </a:pP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publikasi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promosi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</a:t>
            </a:r>
            <a:r>
              <a:rPr sz="1200" dirty="0">
                <a:latin typeface="Times New Roman"/>
                <a:cs typeface="Times New Roman"/>
              </a:rPr>
              <a:t>	di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(medsos)</a:t>
            </a:r>
            <a:r>
              <a:rPr sz="1200" spc="3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maksimal 	Rp500.000,00.</a:t>
            </a:r>
            <a:endParaRPr sz="1200">
              <a:latin typeface="Times New Roman"/>
              <a:cs typeface="Times New Roman"/>
            </a:endParaRPr>
          </a:p>
          <a:p>
            <a:pPr marL="471170" marR="17145" indent="-229235">
              <a:lnSpc>
                <a:spcPts val="1380"/>
              </a:lnSpc>
              <a:spcBef>
                <a:spcPts val="1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Sewa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laboratorium/peralatan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laboratorium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lainnya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(jika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sifatnya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besarannya 	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melebihi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Rp1.000.000,00).</a:t>
            </a:r>
            <a:endParaRPr sz="1200">
              <a:latin typeface="Times New Roman"/>
              <a:cs typeface="Times New Roman"/>
            </a:endParaRPr>
          </a:p>
          <a:p>
            <a:pPr marL="12700" marR="13970">
              <a:lnSpc>
                <a:spcPts val="1380"/>
              </a:lnSpc>
              <a:spcBef>
                <a:spcPts val="1210"/>
              </a:spcBef>
            </a:pPr>
            <a:r>
              <a:rPr sz="1200" dirty="0">
                <a:latin typeface="Times New Roman"/>
                <a:cs typeface="Times New Roman"/>
              </a:rPr>
              <a:t>Adapun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item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tidak</a:t>
            </a:r>
            <a:r>
              <a:rPr sz="1200" b="1" spc="1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diperkenankan</a:t>
            </a:r>
            <a:r>
              <a:rPr sz="1200" b="1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diusulkan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Anggaran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Biaya (RAB):</a:t>
            </a:r>
            <a:endParaRPr sz="1200">
              <a:latin typeface="Times New Roman"/>
              <a:cs typeface="Times New Roman"/>
            </a:endParaRPr>
          </a:p>
          <a:p>
            <a:pPr marL="471170" marR="20320" lvl="1" indent="-229235">
              <a:lnSpc>
                <a:spcPts val="1350"/>
              </a:lnSpc>
              <a:spcBef>
                <a:spcPts val="3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Honorarium,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konsumsi,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hadiah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sejenisnya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2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tim,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dosen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pendamping, 	</a:t>
            </a:r>
            <a:r>
              <a:rPr sz="1200" dirty="0">
                <a:latin typeface="Times New Roman"/>
                <a:cs typeface="Times New Roman"/>
              </a:rPr>
              <a:t>narasumber,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pemateri,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sejenisnya;</a:t>
            </a:r>
            <a:endParaRPr sz="1200">
              <a:latin typeface="Times New Roman"/>
              <a:cs typeface="Times New Roman"/>
            </a:endParaRPr>
          </a:p>
          <a:p>
            <a:pPr marL="471170" marR="10795" lvl="1" indent="-229235">
              <a:lnSpc>
                <a:spcPts val="1380"/>
              </a:lnSpc>
              <a:spcBef>
                <a:spcPts val="5"/>
              </a:spcBef>
              <a:buAutoNum type="arabicPeriod"/>
              <a:tabLst>
                <a:tab pos="472440" algn="l"/>
                <a:tab pos="967105" algn="l"/>
                <a:tab pos="1715135" algn="l"/>
                <a:tab pos="2106295" algn="l"/>
                <a:tab pos="2687320" algn="l"/>
                <a:tab pos="3290570" algn="l"/>
                <a:tab pos="3889375" algn="l"/>
                <a:tab pos="4546600" algn="l"/>
                <a:tab pos="5158740" algn="l"/>
              </a:tabLst>
            </a:pPr>
            <a:r>
              <a:rPr sz="1200" spc="-20" dirty="0">
                <a:latin typeface="Times New Roman"/>
                <a:cs typeface="Times New Roman"/>
              </a:rPr>
              <a:t>Sewa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komputer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5" dirty="0">
                <a:latin typeface="Times New Roman"/>
                <a:cs typeface="Times New Roman"/>
              </a:rPr>
              <a:t>PC,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laptop,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printer,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ponsel,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kamera,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kamera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0" dirty="0">
                <a:latin typeface="Times New Roman"/>
                <a:cs typeface="Times New Roman"/>
              </a:rPr>
              <a:t>genggam, 	</a:t>
            </a:r>
            <a:r>
              <a:rPr sz="1200" spc="-10" dirty="0">
                <a:latin typeface="Times New Roman"/>
                <a:cs typeface="Times New Roman"/>
              </a:rPr>
              <a:t>tempat/ruangan/aula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sejenis;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20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Pembelian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alat/bahan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lebih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Rp1.000.000,00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item;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Pembelian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penyimpanan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data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flashdisk,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harddisk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sebagainya);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Pembelian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kuota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internet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lebih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Rp100.000,00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</a:t>
            </a:r>
            <a:r>
              <a:rPr sz="1200" spc="-10" dirty="0">
                <a:latin typeface="Times New Roman"/>
                <a:cs typeface="Times New Roman"/>
              </a:rPr>
              <a:t> bulan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tim;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Durasi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sewa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lisensi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sejenisnya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melebihi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bulan;</a:t>
            </a:r>
            <a:endParaRPr sz="1200">
              <a:latin typeface="Times New Roman"/>
              <a:cs typeface="Times New Roman"/>
            </a:endParaRPr>
          </a:p>
          <a:p>
            <a:pPr marL="471170" marR="17145" lvl="1" indent="-229235">
              <a:lnSpc>
                <a:spcPts val="1380"/>
              </a:lnSpc>
              <a:spcBef>
                <a:spcPts val="7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Penyusunan,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penggandaan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penjilidan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kemajuan,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akhir 	(kecuali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PTS,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PTN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mewajibkan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hardcopy</a:t>
            </a:r>
            <a:r>
              <a:rPr sz="1200" spc="-10" dirty="0">
                <a:latin typeface="Times New Roman"/>
                <a:cs typeface="Times New Roman"/>
              </a:rPr>
              <a:t>);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5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seminar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publikasi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jurnal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ilmiah</a:t>
            </a:r>
            <a:endParaRPr sz="1200">
              <a:latin typeface="Times New Roman"/>
              <a:cs typeface="Times New Roman"/>
            </a:endParaRPr>
          </a:p>
          <a:p>
            <a:pPr marL="12700" marR="15240">
              <a:lnSpc>
                <a:spcPts val="1380"/>
              </a:lnSpc>
              <a:spcBef>
                <a:spcPts val="1210"/>
              </a:spcBef>
            </a:pPr>
            <a:r>
              <a:rPr sz="1200" dirty="0">
                <a:latin typeface="Times New Roman"/>
                <a:cs typeface="Times New Roman"/>
              </a:rPr>
              <a:t>Rekapitulasi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anggaran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disusun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kebutuhan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 mengikuti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format berikut:</a:t>
            </a:r>
            <a:endParaRPr sz="1200">
              <a:latin typeface="Times New Roman"/>
              <a:cs typeface="Times New Roman"/>
            </a:endParaRPr>
          </a:p>
          <a:p>
            <a:pPr marR="11430" algn="ctr">
              <a:lnSpc>
                <a:spcPct val="100000"/>
              </a:lnSpc>
              <a:spcBef>
                <a:spcPts val="1115"/>
              </a:spcBef>
            </a:pPr>
            <a:r>
              <a:rPr sz="1200" dirty="0">
                <a:latin typeface="Times New Roman"/>
                <a:cs typeface="Times New Roman"/>
              </a:rPr>
              <a:t>Tabel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Rekapitulasi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Anggaran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Biaya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9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996" y="6435030"/>
          <a:ext cx="5851525" cy="333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9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9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Pengeluaran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Sumber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Dana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Besaran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Dana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(Rp)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habis</a:t>
                      </a:r>
                      <a:r>
                        <a:rPr sz="1200" spc="16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pakai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(contoh: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ATK,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ts val="138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kertas,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58419">
                        <a:lnSpc>
                          <a:spcPts val="1380"/>
                        </a:lnSpc>
                        <a:spcBef>
                          <a:spcPts val="3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bahan,</a:t>
                      </a:r>
                      <a:r>
                        <a:rPr sz="12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lain)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maksimum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60%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jumlah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diusulkan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Belmawa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2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Instansi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(jika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ada)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69215" algn="just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Sewa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3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jasa</a:t>
                      </a:r>
                      <a:r>
                        <a:rPr sz="1200" spc="4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(sewa/jasa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alat;</a:t>
                      </a:r>
                      <a:r>
                        <a:rPr sz="1200" spc="3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jasa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59055" algn="just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pembuatan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pihak</a:t>
                      </a:r>
                      <a:r>
                        <a:rPr sz="1200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ketiga,</a:t>
                      </a:r>
                      <a:r>
                        <a:rPr sz="1200" spc="3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dan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lain),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maksimum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15%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jumlah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dana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algn="just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diusulkan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Belmawa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1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Instansi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(jika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ada)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Transportasi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lokal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maksimum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30%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dari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ts val="141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jumlah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diusulkan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Belmawa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1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Instansi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(jika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ada)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69215" algn="just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Lain-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(contoh:</a:t>
                      </a:r>
                      <a:r>
                        <a:rPr sz="1200" spc="3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komunikasi,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62865" algn="just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bayar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akses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publikasi,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biaya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adsense</a:t>
                      </a:r>
                      <a:r>
                        <a:rPr sz="1200" i="1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media</a:t>
                      </a:r>
                      <a:r>
                        <a:rPr sz="12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sosial,</a:t>
                      </a:r>
                      <a:r>
                        <a:rPr sz="1200" spc="3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lain)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maksimum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15%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dari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algn="just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jumlah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diusulkan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Belmawa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22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Instansi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(jika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ada)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14996" y="914721"/>
          <a:ext cx="5851525" cy="92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120">
                <a:tc gridSpan="2"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Jumlah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Rekap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Sumber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Dana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Belmawa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Instansi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(jika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ada)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Jumlah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296" y="1965591"/>
            <a:ext cx="5763260" cy="6811009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8255">
              <a:lnSpc>
                <a:spcPts val="1380"/>
              </a:lnSpc>
              <a:spcBef>
                <a:spcPts val="200"/>
              </a:spcBef>
            </a:pPr>
            <a:r>
              <a:rPr sz="1200" dirty="0">
                <a:latin typeface="Times New Roman"/>
                <a:cs typeface="Times New Roman"/>
              </a:rPr>
              <a:t>Angka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persentase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jenis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pengeluaran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nilai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diperkenankan, </a:t>
            </a:r>
            <a:r>
              <a:rPr sz="1200" dirty="0">
                <a:latin typeface="Times New Roman"/>
                <a:cs typeface="Times New Roman"/>
              </a:rPr>
              <a:t>tetapi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total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persentase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keempat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jenis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pengeluaran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tetap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senilai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100%.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1200" dirty="0">
                <a:latin typeface="Times New Roman"/>
                <a:cs typeface="Times New Roman"/>
              </a:rPr>
              <a:t>4.2 Jadwal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</a:t>
            </a:r>
            <a:endParaRPr sz="1200">
              <a:latin typeface="Times New Roman"/>
              <a:cs typeface="Times New Roman"/>
            </a:endParaRPr>
          </a:p>
          <a:p>
            <a:pPr marL="12700" marR="10160" algn="just">
              <a:lnSpc>
                <a:spcPct val="94900"/>
              </a:lnSpc>
              <a:spcBef>
                <a:spcPts val="1220"/>
              </a:spcBef>
            </a:pPr>
            <a:r>
              <a:rPr sz="1200" dirty="0">
                <a:latin typeface="Times New Roman"/>
                <a:cs typeface="Times New Roman"/>
              </a:rPr>
              <a:t>Jadwal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disesuaikan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pekerjaan/kegiatan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dibatasi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selama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(tiga) </a:t>
            </a:r>
            <a:r>
              <a:rPr sz="1200" dirty="0">
                <a:latin typeface="Times New Roman"/>
                <a:cs typeface="Times New Roman"/>
              </a:rPr>
              <a:t>bulan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sampai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(empat)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bulan. Jadwal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disusun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bar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chart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rencana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diajukan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700"/>
              </a:lnSpc>
              <a:spcBef>
                <a:spcPts val="1215"/>
              </a:spcBef>
            </a:pP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ditulis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huruf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Times</a:t>
            </a:r>
            <a:r>
              <a:rPr sz="1200" i="1" spc="1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New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Roman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12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cetak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normal.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Teks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jarak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baris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1,15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spasi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perataan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rata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kanan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ketentuan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baris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kedua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setelahnya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menjorok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(lihat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contoh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7). </a:t>
            </a:r>
            <a:r>
              <a:rPr sz="1200" spc="-10" dirty="0">
                <a:latin typeface="Times New Roman"/>
                <a:cs typeface="Times New Roman"/>
              </a:rPr>
              <a:t>Daftar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berisi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tentang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telah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dirujuk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tubuh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tulisan. </a:t>
            </a: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dirujuk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naskah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muncul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sebaliknya. </a:t>
            </a: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perujukan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Harvard</a:t>
            </a:r>
            <a:r>
              <a:rPr sz="1200" i="1" spc="2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style</a:t>
            </a:r>
            <a:r>
              <a:rPr sz="1200" i="1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(nama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belakang,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diurutkan </a:t>
            </a:r>
            <a:r>
              <a:rPr sz="1200" dirty="0">
                <a:latin typeface="Times New Roman"/>
                <a:cs typeface="Times New Roman"/>
              </a:rPr>
              <a:t>berdasar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abjad).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200" spc="-10" dirty="0">
                <a:latin typeface="Times New Roman"/>
                <a:cs typeface="Times New Roman"/>
              </a:rPr>
              <a:t>LAMPIRAN</a:t>
            </a:r>
            <a:endParaRPr sz="1200">
              <a:latin typeface="Times New Roman"/>
              <a:cs typeface="Times New Roman"/>
            </a:endParaRPr>
          </a:p>
          <a:p>
            <a:pPr marL="12700" marR="1629410">
              <a:lnSpc>
                <a:spcPts val="1380"/>
              </a:lnSpc>
              <a:spcBef>
                <a:spcPts val="1245"/>
              </a:spcBef>
            </a:pP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Biodata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Ketua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Anggota,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Dosen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Pendamping; </a:t>
            </a: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Justifikasi </a:t>
            </a:r>
            <a:r>
              <a:rPr sz="1200" dirty="0">
                <a:latin typeface="Times New Roman"/>
                <a:cs typeface="Times New Roman"/>
              </a:rPr>
              <a:t>Anggaran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Kegiatan;</a:t>
            </a:r>
            <a:endParaRPr sz="1200">
              <a:latin typeface="Times New Roman"/>
              <a:cs typeface="Times New Roman"/>
            </a:endParaRPr>
          </a:p>
          <a:p>
            <a:pPr marL="12700" marR="2129155">
              <a:lnSpc>
                <a:spcPts val="1350"/>
              </a:lnSpc>
              <a:spcBef>
                <a:spcPts val="30"/>
              </a:spcBef>
            </a:pP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Susunan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Pembagian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Tugas; </a:t>
            </a: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Pernyataan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Ketua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Pengusul</a:t>
            </a:r>
            <a:endParaRPr sz="1200">
              <a:latin typeface="Times New Roman"/>
              <a:cs typeface="Times New Roman"/>
            </a:endParaRPr>
          </a:p>
          <a:p>
            <a:pPr marL="12700" marR="14604">
              <a:lnSpc>
                <a:spcPts val="1380"/>
              </a:lnSpc>
              <a:spcBef>
                <a:spcPts val="10"/>
              </a:spcBef>
            </a:pP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5.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Uji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Periksa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Similaritas Proposal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 Turtitin,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iThenticate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lainnya)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indeks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similaritas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25%</a:t>
            </a:r>
            <a:endParaRPr sz="1200">
              <a:latin typeface="Times New Roman"/>
              <a:cs typeface="Times New Roman"/>
            </a:endParaRPr>
          </a:p>
          <a:p>
            <a:pPr marL="12700" marR="7620" algn="just">
              <a:lnSpc>
                <a:spcPts val="1380"/>
              </a:lnSpc>
              <a:spcBef>
                <a:spcPts val="1215"/>
              </a:spcBef>
            </a:pPr>
            <a:r>
              <a:rPr sz="1200" dirty="0">
                <a:latin typeface="Times New Roman"/>
                <a:cs typeface="Times New Roman"/>
              </a:rPr>
              <a:t>Catatan:</a:t>
            </a:r>
            <a:r>
              <a:rPr sz="1200" spc="32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Isian</a:t>
            </a:r>
            <a:r>
              <a:rPr sz="1200" spc="32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Kelengkapan</a:t>
            </a:r>
            <a:r>
              <a:rPr sz="1200" spc="32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dientrikan</a:t>
            </a:r>
            <a:r>
              <a:rPr sz="1200" spc="320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33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langsung</a:t>
            </a:r>
            <a:r>
              <a:rPr sz="1200" spc="34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interaktif</a:t>
            </a:r>
            <a:r>
              <a:rPr sz="1200" spc="335" dirty="0">
                <a:latin typeface="Times New Roman"/>
                <a:cs typeface="Times New Roman"/>
              </a:rPr>
              <a:t>   </a:t>
            </a:r>
            <a:r>
              <a:rPr sz="1200" spc="-20" dirty="0">
                <a:latin typeface="Times New Roman"/>
                <a:cs typeface="Times New Roman"/>
              </a:rPr>
              <a:t>pada </a:t>
            </a:r>
            <a:r>
              <a:rPr sz="1200" dirty="0">
                <a:latin typeface="Times New Roman"/>
                <a:cs typeface="Times New Roman"/>
              </a:rPr>
              <a:t>pkm.kemdiktisaintek.go.id.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(Daftar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Isi,</a:t>
            </a:r>
            <a:r>
              <a:rPr sz="1200" spc="4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Bagian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Inti,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Lampiran) diunggah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pkm.kemdiktisaintek.go.id.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Jika</a:t>
            </a:r>
            <a:r>
              <a:rPr sz="1200" spc="-20" dirty="0">
                <a:latin typeface="Times New Roman"/>
                <a:cs typeface="Times New Roman"/>
              </a:rPr>
              <a:t> isi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utama </a:t>
            </a:r>
            <a:r>
              <a:rPr sz="1200" spc="-10" dirty="0">
                <a:latin typeface="Times New Roman"/>
                <a:cs typeface="Times New Roman"/>
              </a:rPr>
              <a:t>proposal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mencantumkan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cover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atau </a:t>
            </a:r>
            <a:r>
              <a:rPr sz="1200" dirty="0">
                <a:latin typeface="Times New Roman"/>
                <a:cs typeface="Times New Roman"/>
              </a:rPr>
              <a:t>halaman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pengesahan,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dinyatakan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gugur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Seleksi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85"/>
              </a:spcBef>
            </a:pPr>
            <a:r>
              <a:rPr sz="2200" b="1" dirty="0">
                <a:latin typeface="Times New Roman"/>
                <a:cs typeface="Times New Roman"/>
              </a:rPr>
              <a:t>Seleksi</a:t>
            </a:r>
            <a:r>
              <a:rPr sz="2200" b="1" spc="-6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dan</a:t>
            </a:r>
            <a:r>
              <a:rPr sz="2200" b="1" spc="-4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Penilaian</a:t>
            </a:r>
            <a:r>
              <a:rPr sz="2200" b="1" spc="-7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Proposal</a:t>
            </a:r>
            <a:endParaRPr sz="2200">
              <a:latin typeface="Times New Roman"/>
              <a:cs typeface="Times New Roman"/>
            </a:endParaRPr>
          </a:p>
          <a:p>
            <a:pPr marL="12700" marR="6350" algn="just">
              <a:lnSpc>
                <a:spcPct val="95200"/>
              </a:lnSpc>
              <a:spcBef>
                <a:spcPts val="1195"/>
              </a:spcBef>
            </a:pPr>
            <a:r>
              <a:rPr sz="1200" dirty="0">
                <a:latin typeface="Times New Roman"/>
                <a:cs typeface="Times New Roman"/>
              </a:rPr>
              <a:t>Seleksi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penilaian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(dua)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lengkap</a:t>
            </a:r>
            <a:r>
              <a:rPr sz="1200" spc="-10" dirty="0">
                <a:latin typeface="Times New Roman"/>
                <a:cs typeface="Times New Roman"/>
              </a:rPr>
              <a:t> sistem </a:t>
            </a:r>
            <a:r>
              <a:rPr sz="1200" dirty="0">
                <a:latin typeface="Times New Roman"/>
                <a:cs typeface="Times New Roman"/>
              </a:rPr>
              <a:t>seleksi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penilaian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dilihat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buku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Panduan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2025. </a:t>
            </a:r>
            <a:r>
              <a:rPr sz="1200" dirty="0">
                <a:latin typeface="Times New Roman"/>
                <a:cs typeface="Times New Roman"/>
              </a:rPr>
              <a:t>Kriteria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bobot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penilaian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PKM-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dilihat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(Formulir </a:t>
            </a:r>
            <a:r>
              <a:rPr sz="1200" dirty="0">
                <a:latin typeface="Times New Roman"/>
                <a:cs typeface="Times New Roman"/>
              </a:rPr>
              <a:t>Penilaian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Proposal).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300"/>
            <a:ext cx="5764530" cy="7820659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45720" algn="just">
              <a:lnSpc>
                <a:spcPts val="2520"/>
              </a:lnSpc>
              <a:spcBef>
                <a:spcPts val="280"/>
              </a:spcBef>
            </a:pPr>
            <a:r>
              <a:rPr sz="2200" b="1" dirty="0">
                <a:latin typeface="Times New Roman"/>
                <a:cs typeface="Times New Roman"/>
              </a:rPr>
              <a:t>Penilaian</a:t>
            </a:r>
            <a:r>
              <a:rPr sz="2200" b="1" spc="-7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Kemajuan</a:t>
            </a:r>
            <a:r>
              <a:rPr sz="2200" b="1" spc="-10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Pelaksanaan</a:t>
            </a:r>
            <a:r>
              <a:rPr sz="2200" b="1" spc="-7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PKM</a:t>
            </a:r>
            <a:r>
              <a:rPr sz="2200" b="1" spc="-4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(PKP2) </a:t>
            </a:r>
            <a:r>
              <a:rPr sz="2200" b="1" dirty="0">
                <a:latin typeface="Times New Roman"/>
                <a:cs typeface="Times New Roman"/>
              </a:rPr>
              <a:t>dan</a:t>
            </a:r>
            <a:r>
              <a:rPr sz="2200" b="1" spc="-6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Pelaporan</a:t>
            </a:r>
            <a:endParaRPr sz="2200">
              <a:latin typeface="Times New Roman"/>
              <a:cs typeface="Times New Roman"/>
            </a:endParaRPr>
          </a:p>
          <a:p>
            <a:pPr marL="12700" marR="10795" algn="just">
              <a:lnSpc>
                <a:spcPct val="96100"/>
              </a:lnSpc>
              <a:spcBef>
                <a:spcPts val="1085"/>
              </a:spcBef>
            </a:pP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skim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telah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memperoleh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melaksanakan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 yang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telah diusulkan.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 PKM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akan </a:t>
            </a:r>
            <a:r>
              <a:rPr sz="1200" spc="-10" dirty="0">
                <a:latin typeface="Times New Roman"/>
                <a:cs typeface="Times New Roman"/>
              </a:rPr>
              <a:t>dipantau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dievaluasi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penilai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dari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Direktorat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Belmawa</a:t>
            </a:r>
            <a:r>
              <a:rPr sz="1200" spc="-20" dirty="0">
                <a:latin typeface="Times New Roman"/>
                <a:cs typeface="Times New Roman"/>
              </a:rPr>
              <a:t> dalam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bentuk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Penilaian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Kemajuan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4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(PKP2).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Dokumentasi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catatan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diunggah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ke </a:t>
            </a:r>
            <a:r>
              <a:rPr sz="1200" dirty="0">
                <a:latin typeface="Times New Roman"/>
                <a:cs typeface="Times New Roman"/>
              </a:rPr>
              <a:t>pkm.kemdiktisaintek.go.id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berkala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catatan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harian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</a:t>
            </a:r>
            <a:r>
              <a:rPr sz="1200" i="1" spc="-10" dirty="0">
                <a:latin typeface="Times New Roman"/>
                <a:cs typeface="Times New Roman"/>
              </a:rPr>
              <a:t>logbook</a:t>
            </a:r>
            <a:r>
              <a:rPr sz="1200" spc="-10" dirty="0">
                <a:latin typeface="Times New Roman"/>
                <a:cs typeface="Times New Roman"/>
              </a:rPr>
              <a:t>). </a:t>
            </a:r>
            <a:r>
              <a:rPr sz="1200" dirty="0">
                <a:latin typeface="Times New Roman"/>
                <a:cs typeface="Times New Roman"/>
              </a:rPr>
              <a:t>Sebelum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PKP2,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mengunggah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kemajuan, </a:t>
            </a:r>
            <a:r>
              <a:rPr sz="1200" dirty="0">
                <a:latin typeface="Times New Roman"/>
                <a:cs typeface="Times New Roman"/>
              </a:rPr>
              <a:t>tautan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profil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sosial,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konsep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buku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dokumentasi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laman</a:t>
            </a:r>
            <a:r>
              <a:rPr sz="1200" spc="1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pkm.kemdiktisaintek.go.id.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masa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PKM, </a:t>
            </a: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melaporkan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kegiatannya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kompilasi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akhir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buku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dokumentasi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usaha.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Pendaftaran/perolehan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kekayaan intelektual </a:t>
            </a:r>
            <a:r>
              <a:rPr sz="1200" dirty="0">
                <a:latin typeface="Times New Roman"/>
                <a:cs typeface="Times New Roman"/>
              </a:rPr>
              <a:t>(jika sudah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dilakukan)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10" dirty="0">
                <a:latin typeface="Times New Roman"/>
                <a:cs typeface="Times New Roman"/>
              </a:rPr>
              <a:t>diinformasikan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akhir.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410"/>
              </a:lnSpc>
              <a:spcBef>
                <a:spcPts val="1115"/>
              </a:spcBef>
            </a:pP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melaporkan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melakukan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hal-</a:t>
            </a:r>
            <a:r>
              <a:rPr sz="1200" spc="-20" dirty="0">
                <a:latin typeface="Times New Roman"/>
                <a:cs typeface="Times New Roman"/>
              </a:rPr>
              <a:t>hal:</a:t>
            </a:r>
            <a:endParaRPr sz="1200">
              <a:latin typeface="Times New Roman"/>
              <a:cs typeface="Times New Roman"/>
            </a:endParaRPr>
          </a:p>
          <a:p>
            <a:pPr marL="471170" marR="5715" indent="-229235" algn="just">
              <a:lnSpc>
                <a:spcPct val="96100"/>
              </a:lnSpc>
              <a:spcBef>
                <a:spcPts val="30"/>
              </a:spcBef>
              <a:buAutoNum type="arabicPeriod"/>
              <a:tabLst>
                <a:tab pos="472440" algn="l"/>
              </a:tabLst>
            </a:pPr>
            <a:r>
              <a:rPr sz="1200" spc="-10" dirty="0">
                <a:latin typeface="Times New Roman"/>
                <a:cs typeface="Times New Roman"/>
              </a:rPr>
              <a:t>Mencatat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semua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pengeluaran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dana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logbook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kegiatan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	</a:t>
            </a:r>
            <a:r>
              <a:rPr sz="1200" i="1" dirty="0">
                <a:latin typeface="Times New Roman"/>
                <a:cs typeface="Times New Roman"/>
              </a:rPr>
              <a:t>logbook</a:t>
            </a:r>
            <a:r>
              <a:rPr sz="1200" i="1" spc="3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keuangan</a:t>
            </a:r>
            <a:r>
              <a:rPr sz="1200" spc="3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36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laman</a:t>
            </a:r>
            <a:r>
              <a:rPr sz="1200" spc="355" dirty="0">
                <a:latin typeface="Times New Roman"/>
                <a:cs typeface="Times New Roman"/>
              </a:rPr>
              <a:t>    </a:t>
            </a:r>
            <a:r>
              <a:rPr sz="1200" dirty="0">
                <a:latin typeface="Times New Roman"/>
                <a:cs typeface="Times New Roman"/>
              </a:rPr>
              <a:t>pkm.kemdiktisaintek.go.id</a:t>
            </a:r>
            <a:r>
              <a:rPr sz="1200" spc="37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terhitung</a:t>
            </a:r>
            <a:r>
              <a:rPr sz="1200" spc="36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sejak 	</a:t>
            </a:r>
            <a:r>
              <a:rPr sz="1200" dirty="0">
                <a:latin typeface="Times New Roman"/>
                <a:cs typeface="Times New Roman"/>
              </a:rPr>
              <a:t>penandatanganan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perjanjian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divalidasi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dosen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pendamping.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Format 	</a:t>
            </a:r>
            <a:r>
              <a:rPr sz="1200" dirty="0">
                <a:latin typeface="Times New Roman"/>
                <a:cs typeface="Times New Roman"/>
              </a:rPr>
              <a:t>catatan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harian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dilihat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10" dirty="0">
                <a:latin typeface="Times New Roman"/>
                <a:cs typeface="Times New Roman"/>
              </a:rPr>
              <a:t> Lampiran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Buku Panduan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-10" dirty="0">
                <a:latin typeface="Times New Roman"/>
                <a:cs typeface="Times New Roman"/>
              </a:rPr>
              <a:t> 2025;</a:t>
            </a:r>
            <a:endParaRPr sz="1200">
              <a:latin typeface="Times New Roman"/>
              <a:cs typeface="Times New Roman"/>
            </a:endParaRPr>
          </a:p>
          <a:p>
            <a:pPr marL="471170" marR="5080" indent="-229235" algn="just">
              <a:lnSpc>
                <a:spcPct val="95500"/>
              </a:lnSpc>
              <a:spcBef>
                <a:spcPts val="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Menyusun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mengunggah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(Daftar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Bagian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 </a:t>
            </a:r>
            <a:r>
              <a:rPr sz="1200" spc="-10" dirty="0">
                <a:latin typeface="Times New Roman"/>
                <a:cs typeface="Times New Roman"/>
              </a:rPr>
              <a:t>Lampiran), 	</a:t>
            </a:r>
            <a:r>
              <a:rPr sz="1200" dirty="0">
                <a:latin typeface="Times New Roman"/>
                <a:cs typeface="Times New Roman"/>
              </a:rPr>
              <a:t>Bagian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Inti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(pendahuluan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sampai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pustaka)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(sepuluh) 	</a:t>
            </a:r>
            <a:r>
              <a:rPr sz="1200" dirty="0">
                <a:latin typeface="Times New Roman"/>
                <a:cs typeface="Times New Roman"/>
              </a:rPr>
              <a:t>halaman</a:t>
            </a:r>
            <a:r>
              <a:rPr sz="1200" spc="2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1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jarak</a:t>
            </a:r>
            <a:r>
              <a:rPr sz="1200" spc="2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1,15</a:t>
            </a:r>
            <a:r>
              <a:rPr sz="1200" spc="229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spasi.</a:t>
            </a:r>
            <a:r>
              <a:rPr sz="1200" spc="2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Berkas</a:t>
            </a:r>
            <a:r>
              <a:rPr sz="1200" spc="2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21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21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diunggah</a:t>
            </a:r>
            <a:r>
              <a:rPr sz="1200" spc="215" dirty="0">
                <a:latin typeface="Times New Roman"/>
                <a:cs typeface="Times New Roman"/>
              </a:rPr>
              <a:t>  </a:t>
            </a:r>
            <a:r>
              <a:rPr sz="1200" spc="-25" dirty="0">
                <a:latin typeface="Times New Roman"/>
                <a:cs typeface="Times New Roman"/>
              </a:rPr>
              <a:t>ke 	</a:t>
            </a:r>
            <a:r>
              <a:rPr sz="1200" spc="-10" dirty="0">
                <a:latin typeface="Times New Roman"/>
                <a:cs typeface="Times New Roman"/>
              </a:rPr>
              <a:t>pkm.kemdiktisaintek.go.id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dengan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penamaan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berkas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namaketua_namaPT_PKM-K.pdf 	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divalidasi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dosen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pendamping;</a:t>
            </a:r>
            <a:endParaRPr sz="1200">
              <a:latin typeface="Times New Roman"/>
              <a:cs typeface="Times New Roman"/>
            </a:endParaRPr>
          </a:p>
          <a:p>
            <a:pPr marL="471170" marR="6985" indent="-229235" algn="just">
              <a:lnSpc>
                <a:spcPts val="1380"/>
              </a:lnSpc>
              <a:spcBef>
                <a:spcPts val="4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Mengunggah</a:t>
            </a:r>
            <a:r>
              <a:rPr sz="1200" spc="409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semua</a:t>
            </a:r>
            <a:r>
              <a:rPr sz="1200" spc="43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tautan</a:t>
            </a:r>
            <a:r>
              <a:rPr sz="1200" spc="409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profil</a:t>
            </a:r>
            <a:r>
              <a:rPr sz="1200" spc="4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4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4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43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430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laman 	pkm.kemdiktisaintek.go.id;</a:t>
            </a:r>
            <a:endParaRPr sz="1200">
              <a:latin typeface="Times New Roman"/>
              <a:cs typeface="Times New Roman"/>
            </a:endParaRPr>
          </a:p>
          <a:p>
            <a:pPr marL="471170" indent="-229235" algn="just">
              <a:lnSpc>
                <a:spcPts val="132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Mengunggah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Buku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Dokumentasi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Aktivitas</a:t>
            </a:r>
            <a:endParaRPr sz="1200">
              <a:latin typeface="Times New Roman"/>
              <a:cs typeface="Times New Roman"/>
            </a:endParaRPr>
          </a:p>
          <a:p>
            <a:pPr marL="472440" algn="just">
              <a:lnSpc>
                <a:spcPts val="1385"/>
              </a:lnSpc>
            </a:pP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dijalankan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K;</a:t>
            </a:r>
            <a:endParaRPr sz="1200">
              <a:latin typeface="Times New Roman"/>
              <a:cs typeface="Times New Roman"/>
            </a:endParaRPr>
          </a:p>
          <a:p>
            <a:pPr marL="471170" marR="5715" indent="-229235" algn="just">
              <a:lnSpc>
                <a:spcPct val="95600"/>
              </a:lnSpc>
              <a:spcBef>
                <a:spcPts val="35"/>
              </a:spcBef>
              <a:buAutoNum type="arabicPeriod" startAt="5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Penilaian</a:t>
            </a:r>
            <a:r>
              <a:rPr sz="1200" spc="3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3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3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(PKP2)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daring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berupa 	penilaian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tahap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PKP2,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kemajuan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hasil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kerja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mahasiswa 	</a:t>
            </a:r>
            <a:r>
              <a:rPr sz="1200" dirty="0">
                <a:latin typeface="Times New Roman"/>
                <a:cs typeface="Times New Roman"/>
              </a:rPr>
              <a:t>dinilai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presentasi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penyampaian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laporan 	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mempertimbangkan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data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pendukung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disampaikan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Logbook 	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Logbook</a:t>
            </a:r>
            <a:r>
              <a:rPr sz="1200" i="1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Keuangan.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Pembagian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jadwal,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tempat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judul 	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penilaian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ditetapkan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Direktorat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Belmawa;</a:t>
            </a:r>
            <a:endParaRPr sz="1200">
              <a:latin typeface="Times New Roman"/>
              <a:cs typeface="Times New Roman"/>
            </a:endParaRPr>
          </a:p>
          <a:p>
            <a:pPr marL="471170" marR="7620" indent="-229235" algn="just">
              <a:lnSpc>
                <a:spcPct val="96100"/>
              </a:lnSpc>
              <a:buAutoNum type="arabicPeriod" startAt="5"/>
              <a:tabLst>
                <a:tab pos="472440" algn="l"/>
              </a:tabLst>
            </a:pPr>
            <a:r>
              <a:rPr sz="1200" spc="-10" dirty="0">
                <a:latin typeface="Times New Roman"/>
                <a:cs typeface="Times New Roman"/>
              </a:rPr>
              <a:t>Menyusun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mengunggah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laporan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akhir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laman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pkm.kemdiktisaintek.go.id dengan 	mengunggah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utama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laporan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-10" dirty="0">
                <a:latin typeface="Times New Roman"/>
                <a:cs typeface="Times New Roman"/>
              </a:rPr>
              <a:t> (Ringkasan,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Daftar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Bagian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Lampiran), 	</a:t>
            </a:r>
            <a:r>
              <a:rPr sz="1200" dirty="0">
                <a:latin typeface="Times New Roman"/>
                <a:cs typeface="Times New Roman"/>
              </a:rPr>
              <a:t>Bagian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Inti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(pendahuluan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sampai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pustaka)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(sepuluh) 	</a:t>
            </a:r>
            <a:r>
              <a:rPr sz="1200" dirty="0">
                <a:latin typeface="Times New Roman"/>
                <a:cs typeface="Times New Roman"/>
              </a:rPr>
              <a:t>halaman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jarak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1,15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spasi,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berkas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diunggah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27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pkm.kemdiktisaintek.go.id 	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penamaan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berkas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namaketua_namaPT_PKM-</a:t>
            </a:r>
            <a:r>
              <a:rPr sz="1200" dirty="0">
                <a:latin typeface="Times New Roman"/>
                <a:cs typeface="Times New Roman"/>
              </a:rPr>
              <a:t>K.pdf</a:t>
            </a:r>
            <a:r>
              <a:rPr sz="1200" spc="3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divalidasi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dosen 	pendamping.</a:t>
            </a:r>
            <a:endParaRPr sz="1200">
              <a:latin typeface="Times New Roman"/>
              <a:cs typeface="Times New Roman"/>
            </a:endParaRPr>
          </a:p>
          <a:p>
            <a:pPr marL="471170" marR="10795" indent="-229235" algn="just">
              <a:lnSpc>
                <a:spcPts val="1380"/>
              </a:lnSpc>
              <a:spcBef>
                <a:spcPts val="40"/>
              </a:spcBef>
              <a:buAutoNum type="arabicPeriod" startAt="5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Mengunggah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video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telah 	</a:t>
            </a:r>
            <a:r>
              <a:rPr sz="1200" dirty="0">
                <a:latin typeface="Times New Roman"/>
                <a:cs typeface="Times New Roman"/>
              </a:rPr>
              <a:t>dihasilkan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79729"/>
            <a:ext cx="5757545" cy="862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latin typeface="Times New Roman"/>
                <a:cs typeface="Times New Roman"/>
              </a:rPr>
              <a:t>Sistematika</a:t>
            </a:r>
            <a:r>
              <a:rPr sz="2200" b="1" spc="-7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Laporan</a:t>
            </a:r>
            <a:r>
              <a:rPr sz="2200" b="1" spc="-6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Kemajuan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1220"/>
              </a:spcBef>
            </a:pP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membuat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menjelaskan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progres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telah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dilaksanakan.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45718" y="1891462"/>
          <a:ext cx="5667375" cy="2098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1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8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 algn="just">
                        <a:lnSpc>
                          <a:spcPts val="128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laporan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kemajuan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280" marR="24130" algn="just">
                        <a:lnSpc>
                          <a:spcPct val="959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Dikemas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bentuk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pdf.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laporan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kemajuan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terdiri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dari: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daftar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isi,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inti,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lampiran.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diberi</a:t>
                      </a:r>
                      <a:r>
                        <a:rPr sz="12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huruf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romawi: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i, ii, iii,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...,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diletakkan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sudut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kanan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bawah.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halaman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dimulai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Isi.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adalah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memuat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Bab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Pendahuluan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sampai</a:t>
                      </a:r>
                      <a:r>
                        <a:rPr sz="12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3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Pustaka.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3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memuat</a:t>
                      </a:r>
                      <a:r>
                        <a:rPr sz="12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maksimum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12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(sepuluh)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halaman.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lampiran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diberi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angka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arab: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1,</a:t>
                      </a:r>
                      <a:r>
                        <a:rPr sz="12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2,</a:t>
                      </a:r>
                      <a:r>
                        <a:rPr sz="12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3,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...,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diletakkan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sudut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kanan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atas.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(satu)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dimulai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Bab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Pendahuluan.</a:t>
                      </a:r>
                      <a:r>
                        <a:rPr sz="12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laporan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kemajuan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diunggah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ke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pkm.kemdiktisaintek.go.id</a:t>
                      </a:r>
                      <a:r>
                        <a:rPr sz="12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penamaan:</a:t>
                      </a:r>
                      <a:r>
                        <a:rPr sz="12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namaKetua_namaPT_PKM-K.pdf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divalidasi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dosen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pendamping</a:t>
                      </a:r>
                      <a:r>
                        <a:rPr sz="12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laman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pkm.kemdiktisaintek.go.id. Tidak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ada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sampul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pengesahan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laporan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kemajuan.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2296" y="4142244"/>
            <a:ext cx="5760085" cy="55676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395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ditulis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dengan: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6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Tipe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huruf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Times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New</a:t>
            </a:r>
            <a:r>
              <a:rPr sz="1200" i="1" spc="-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Roman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12;</a:t>
            </a:r>
            <a:endParaRPr sz="1200">
              <a:latin typeface="Times New Roman"/>
              <a:cs typeface="Times New Roman"/>
            </a:endParaRPr>
          </a:p>
          <a:p>
            <a:pPr marL="471170" marR="9525" indent="-229235">
              <a:lnSpc>
                <a:spcPts val="1380"/>
              </a:lnSpc>
              <a:spcBef>
                <a:spcPts val="7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paragraf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jarak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1,15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spasi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perataan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rata 	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kanan;</a:t>
            </a:r>
            <a:endParaRPr sz="1200">
              <a:latin typeface="Times New Roman"/>
              <a:cs typeface="Times New Roman"/>
            </a:endParaRPr>
          </a:p>
          <a:p>
            <a:pPr marL="471170" marR="5080" indent="-229235">
              <a:lnSpc>
                <a:spcPts val="1380"/>
              </a:lnSpc>
              <a:spcBef>
                <a:spcPts val="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kertas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A-</a:t>
            </a:r>
            <a:r>
              <a:rPr sz="1200" dirty="0">
                <a:latin typeface="Times New Roman"/>
                <a:cs typeface="Times New Roman"/>
              </a:rPr>
              <a:t>4,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kolom,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margin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cm,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margin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kanan,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atas, 	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bawah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masing-</a:t>
            </a:r>
            <a:r>
              <a:rPr sz="1200" dirty="0">
                <a:latin typeface="Times New Roman"/>
                <a:cs typeface="Times New Roman"/>
              </a:rPr>
              <a:t>masing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cm.</a:t>
            </a:r>
            <a:endParaRPr sz="1200">
              <a:latin typeface="Times New Roman"/>
              <a:cs typeface="Times New Roman"/>
            </a:endParaRPr>
          </a:p>
          <a:p>
            <a:pPr marL="12700" marR="577215">
              <a:lnSpc>
                <a:spcPts val="2590"/>
              </a:lnSpc>
              <a:spcBef>
                <a:spcPts val="245"/>
              </a:spcBef>
            </a:pP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penulisan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sistematika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sebagai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berikut: </a:t>
            </a: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25" dirty="0">
                <a:latin typeface="Times New Roman"/>
                <a:cs typeface="Times New Roman"/>
              </a:rPr>
              <a:t>ISI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GAMBAR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(jika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ada)</a:t>
            </a:r>
            <a:endParaRPr sz="1200">
              <a:latin typeface="Times New Roman"/>
              <a:cs typeface="Times New Roman"/>
            </a:endParaRPr>
          </a:p>
          <a:p>
            <a:pPr marL="12700" marR="3982085">
              <a:lnSpc>
                <a:spcPct val="179900"/>
              </a:lnSpc>
            </a:pP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TABEL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(jika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ada) </a:t>
            </a: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10" dirty="0">
                <a:latin typeface="Times New Roman"/>
                <a:cs typeface="Times New Roman"/>
              </a:rPr>
              <a:t>LAMPIRAN</a:t>
            </a:r>
            <a:r>
              <a:rPr sz="1200" spc="5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PENDAHULUAN</a:t>
            </a:r>
            <a:endParaRPr sz="1200">
              <a:latin typeface="Times New Roman"/>
              <a:cs typeface="Times New Roman"/>
            </a:endParaRPr>
          </a:p>
          <a:p>
            <a:pPr marL="12700" marR="5715">
              <a:lnSpc>
                <a:spcPts val="1390"/>
              </a:lnSpc>
              <a:spcBef>
                <a:spcPts val="120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uraian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tentang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analisis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peluang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pangsa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kompetitor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keunggulan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2. TARGET</a:t>
            </a:r>
            <a:r>
              <a:rPr sz="1200" spc="-10" dirty="0">
                <a:latin typeface="Times New Roman"/>
                <a:cs typeface="Times New Roman"/>
              </a:rPr>
              <a:t> LUARAN</a:t>
            </a:r>
            <a:endParaRPr sz="1200">
              <a:latin typeface="Times New Roman"/>
              <a:cs typeface="Times New Roman"/>
            </a:endParaRPr>
          </a:p>
          <a:p>
            <a:pPr marL="12700" marR="12065">
              <a:lnSpc>
                <a:spcPts val="1380"/>
              </a:lnSpc>
              <a:spcBef>
                <a:spcPts val="125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penjelasan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masing-</a:t>
            </a:r>
            <a:r>
              <a:rPr sz="1200" dirty="0">
                <a:latin typeface="Times New Roman"/>
                <a:cs typeface="Times New Roman"/>
              </a:rPr>
              <a:t>masing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target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tercantum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di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ingin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dicapai.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METODE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</a:t>
            </a:r>
            <a:endParaRPr sz="1200">
              <a:latin typeface="Times New Roman"/>
              <a:cs typeface="Times New Roman"/>
            </a:endParaRPr>
          </a:p>
          <a:p>
            <a:pPr marL="12700" marR="5715" algn="just">
              <a:lnSpc>
                <a:spcPct val="96100"/>
              </a:lnSpc>
              <a:spcBef>
                <a:spcPts val="121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memuat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aspek produksi,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pemasaran,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manajemen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Khususnya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tergolong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Kesehatan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Kosmetika,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metode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sampai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promosi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penjualan.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Namun,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diperbolehkan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melakukan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validasi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 melalui</a:t>
            </a:r>
            <a:r>
              <a:rPr sz="1200" dirty="0">
                <a:latin typeface="Times New Roman"/>
                <a:cs typeface="Times New Roman"/>
              </a:rPr>
              <a:t> uji </a:t>
            </a:r>
            <a:r>
              <a:rPr sz="1200" spc="-10" dirty="0">
                <a:latin typeface="Times New Roman"/>
                <a:cs typeface="Times New Roman"/>
              </a:rPr>
              <a:t>pasar.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7468" y="1896414"/>
            <a:ext cx="378371" cy="333324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63260" cy="60636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DICAPAI</a:t>
            </a:r>
            <a:endParaRPr sz="1200">
              <a:latin typeface="Times New Roman"/>
              <a:cs typeface="Times New Roman"/>
            </a:endParaRPr>
          </a:p>
          <a:p>
            <a:pPr marL="12700" marR="12065">
              <a:lnSpc>
                <a:spcPts val="1380"/>
              </a:lnSpc>
              <a:spcBef>
                <a:spcPts val="124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kesesuaian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jenis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jumlah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telah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dihasilkan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persentase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hasil </a:t>
            </a:r>
            <a:r>
              <a:rPr sz="1200" dirty="0">
                <a:latin typeface="Times New Roman"/>
                <a:cs typeface="Times New Roman"/>
              </a:rPr>
              <a:t>terhadap</a:t>
            </a:r>
            <a:r>
              <a:rPr sz="1200" spc="-10" dirty="0">
                <a:latin typeface="Times New Roman"/>
                <a:cs typeface="Times New Roman"/>
              </a:rPr>
              <a:t> keseluruhan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target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POTENSI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HASIL</a:t>
            </a:r>
            <a:endParaRPr sz="1200">
              <a:latin typeface="Times New Roman"/>
              <a:cs typeface="Times New Roman"/>
            </a:endParaRPr>
          </a:p>
          <a:p>
            <a:pPr marL="12700" marR="828675">
              <a:lnSpc>
                <a:spcPts val="2590"/>
              </a:lnSpc>
              <a:spcBef>
                <a:spcPts val="27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penjelasan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potensi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keberlanjutan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pengembangan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usaha. </a:t>
            </a: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TAHAPAN </a:t>
            </a:r>
            <a:r>
              <a:rPr sz="1200" spc="-10" dirty="0">
                <a:latin typeface="Times New Roman"/>
                <a:cs typeface="Times New Roman"/>
              </a:rPr>
              <a:t>BERIKUTNYA</a:t>
            </a:r>
            <a:endParaRPr sz="1200">
              <a:latin typeface="Times New Roman"/>
              <a:cs typeface="Times New Roman"/>
            </a:endParaRPr>
          </a:p>
          <a:p>
            <a:pPr marL="12700" marR="1034415">
              <a:lnSpc>
                <a:spcPts val="2550"/>
              </a:lnSpc>
              <a:spcBef>
                <a:spcPts val="3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penjelasan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upaya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mencapai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target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100%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kegiatan. </a:t>
            </a: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6100"/>
              </a:lnSpc>
              <a:spcBef>
                <a:spcPts val="940"/>
              </a:spcBef>
            </a:pP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ditulis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huruf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Times</a:t>
            </a:r>
            <a:r>
              <a:rPr sz="1200" i="1" spc="1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New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Roman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12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cetak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normal.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Teks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jarak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baris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1,15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spasi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perataan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-10" dirty="0">
                <a:latin typeface="Times New Roman"/>
                <a:cs typeface="Times New Roman"/>
              </a:rPr>
              <a:t> menggunakan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rata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kanan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ketentuan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baris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kedua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setelahnya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menjorok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(lihat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contoh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7). </a:t>
            </a:r>
            <a:r>
              <a:rPr sz="1200" spc="-10" dirty="0">
                <a:latin typeface="Times New Roman"/>
                <a:cs typeface="Times New Roman"/>
              </a:rPr>
              <a:t>Daftar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berisi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tentang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sumber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dirujuk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tubuh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tulisan. </a:t>
            </a: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dirujuk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naskah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muncul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daftar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sebaliknya. </a:t>
            </a: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perujukan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Harvard</a:t>
            </a:r>
            <a:r>
              <a:rPr sz="1200" i="1" spc="2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style</a:t>
            </a:r>
            <a:r>
              <a:rPr sz="1200" i="1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(nama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belakang,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diurutkan berdasarkan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abjad).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1200" spc="-10" dirty="0">
                <a:latin typeface="Times New Roman"/>
                <a:cs typeface="Times New Roman"/>
              </a:rPr>
              <a:t>LAMPIRAN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415"/>
              </a:lnSpc>
              <a:spcBef>
                <a:spcPts val="1145"/>
              </a:spcBef>
              <a:buAutoNum type="arabicPeriod"/>
              <a:tabLst>
                <a:tab pos="471170" algn="l"/>
              </a:tabLst>
            </a:pPr>
            <a:r>
              <a:rPr sz="1200" spc="-10" dirty="0">
                <a:latin typeface="Times New Roman"/>
                <a:cs typeface="Times New Roman"/>
              </a:rPr>
              <a:t>Penggunaan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dana;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415"/>
              </a:lnSpc>
              <a:buAutoNum type="arabicPeriod"/>
              <a:tabLst>
                <a:tab pos="471170" algn="l"/>
              </a:tabLst>
            </a:pPr>
            <a:r>
              <a:rPr sz="1200" spc="-10" dirty="0">
                <a:latin typeface="Times New Roman"/>
                <a:cs typeface="Times New Roman"/>
              </a:rPr>
              <a:t>Bukti-</a:t>
            </a:r>
            <a:r>
              <a:rPr sz="1200" dirty="0">
                <a:latin typeface="Times New Roman"/>
                <a:cs typeface="Times New Roman"/>
              </a:rPr>
              <a:t>bukti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pendukung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1245"/>
              </a:spcBef>
            </a:pPr>
            <a:r>
              <a:rPr sz="1200" dirty="0">
                <a:latin typeface="Times New Roman"/>
                <a:cs typeface="Times New Roman"/>
              </a:rPr>
              <a:t>Catatan: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(Daftar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Isi,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Bagian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Inti,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Lampiran)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diunggah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ke </a:t>
            </a:r>
            <a:r>
              <a:rPr sz="1200" spc="-10" dirty="0">
                <a:latin typeface="Times New Roman"/>
                <a:cs typeface="Times New Roman"/>
              </a:rPr>
              <a:t>pkm.kemdiktisaintek.go.id.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255"/>
              </a:spcBef>
            </a:pPr>
            <a:r>
              <a:rPr sz="2200" b="1" dirty="0">
                <a:latin typeface="Times New Roman"/>
                <a:cs typeface="Times New Roman"/>
              </a:rPr>
              <a:t>Sistematika</a:t>
            </a:r>
            <a:r>
              <a:rPr sz="2200" b="1" spc="-7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Laporan</a:t>
            </a:r>
            <a:r>
              <a:rPr sz="2200" b="1" spc="-6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Akhir</a:t>
            </a:r>
            <a:endParaRPr sz="2200">
              <a:latin typeface="Times New Roman"/>
              <a:cs typeface="Times New Roman"/>
            </a:endParaRPr>
          </a:p>
          <a:p>
            <a:pPr marL="12700" marR="14604">
              <a:lnSpc>
                <a:spcPts val="1350"/>
              </a:lnSpc>
              <a:spcBef>
                <a:spcPts val="1245"/>
              </a:spcBef>
            </a:pP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PKM-K,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diwajibkan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membuat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tentang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keberhasilan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telah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dilaksanakan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tim.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45718" y="7094525"/>
          <a:ext cx="5713095" cy="2099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8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4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9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just">
                        <a:lnSpc>
                          <a:spcPts val="13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laporan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akhir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7945" marR="24130" algn="just">
                        <a:lnSpc>
                          <a:spcPct val="959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Dikemas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bentuk</a:t>
                      </a:r>
                      <a:r>
                        <a:rPr sz="12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pdf.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laporan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akhir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terdiri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dari:</a:t>
                      </a:r>
                      <a:r>
                        <a:rPr sz="12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ringkasan,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Isi,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Inti,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Lampiran.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diberi</a:t>
                      </a:r>
                      <a:r>
                        <a:rPr sz="12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nomor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halaman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huruf: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i,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ii,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iii,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…,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diletakkan</a:t>
                      </a:r>
                      <a:r>
                        <a:rPr sz="12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sudut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kanan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bawah.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Penomoran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dimulai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Isi.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adalah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memuat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Bab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Pendahuluan</a:t>
                      </a:r>
                      <a:r>
                        <a:rPr sz="12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sampai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Pustaka.</a:t>
                      </a:r>
                      <a:r>
                        <a:rPr sz="12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memuat</a:t>
                      </a:r>
                      <a:r>
                        <a:rPr sz="12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maksimum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(sepuluh)</a:t>
                      </a:r>
                      <a:r>
                        <a:rPr sz="12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halaman.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lampiran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diberi</a:t>
                      </a:r>
                      <a:r>
                        <a:rPr sz="12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nomor</a:t>
                      </a:r>
                      <a:r>
                        <a:rPr sz="12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angka arab: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1,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2,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3,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…,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diletakkan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sudut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kanan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atas.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(satu)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dimulai</a:t>
                      </a:r>
                      <a:r>
                        <a:rPr sz="1200" spc="39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Bab</a:t>
                      </a:r>
                      <a:r>
                        <a:rPr sz="1200" spc="39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Pendahuluan.</a:t>
                      </a:r>
                      <a:r>
                        <a:rPr sz="1200" spc="41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41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laporan</a:t>
                      </a:r>
                      <a:r>
                        <a:rPr sz="1200" spc="38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akhir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diunggah</a:t>
                      </a:r>
                      <a:r>
                        <a:rPr sz="1200" spc="39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ke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pkm.kemdiktisaintek.go.id</a:t>
                      </a:r>
                      <a:r>
                        <a:rPr sz="1200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penamaan</a:t>
                      </a:r>
                      <a:r>
                        <a:rPr sz="12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berkas:</a:t>
                      </a:r>
                      <a:r>
                        <a:rPr sz="12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namaketua_namaPT_PKM-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K.pdf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sz="12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divalidasi</a:t>
                      </a:r>
                      <a:r>
                        <a:rPr sz="12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dosen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pendamping.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sz="12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ada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sampul</a:t>
                      </a:r>
                      <a:r>
                        <a:rPr sz="12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dan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pengesahan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laporan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akhir.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7468" y="7094525"/>
            <a:ext cx="378371" cy="3333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63260" cy="8893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ditulis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dengan: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Tipe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huruf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Times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New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Roman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12;</a:t>
            </a:r>
            <a:endParaRPr sz="1200">
              <a:latin typeface="Times New Roman"/>
              <a:cs typeface="Times New Roman"/>
            </a:endParaRPr>
          </a:p>
          <a:p>
            <a:pPr marL="471170" marR="12700" indent="-229235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paragraf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jarak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1,15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spasi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perataan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rata 	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kanan;</a:t>
            </a:r>
            <a:endParaRPr sz="1200">
              <a:latin typeface="Times New Roman"/>
              <a:cs typeface="Times New Roman"/>
            </a:endParaRPr>
          </a:p>
          <a:p>
            <a:pPr marL="471170" marR="10160" indent="-229235">
              <a:lnSpc>
                <a:spcPts val="1380"/>
              </a:lnSpc>
              <a:spcBef>
                <a:spcPts val="1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kertas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A-</a:t>
            </a:r>
            <a:r>
              <a:rPr sz="1200" dirty="0">
                <a:latin typeface="Times New Roman"/>
                <a:cs typeface="Times New Roman"/>
              </a:rPr>
              <a:t>4,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kolom,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margin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cm,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margin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kanan,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atas, 	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bawah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masing-</a:t>
            </a:r>
            <a:r>
              <a:rPr sz="1200" dirty="0">
                <a:latin typeface="Times New Roman"/>
                <a:cs typeface="Times New Roman"/>
              </a:rPr>
              <a:t>masing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cm.</a:t>
            </a:r>
            <a:endParaRPr sz="1200">
              <a:latin typeface="Times New Roman"/>
              <a:cs typeface="Times New Roman"/>
            </a:endParaRPr>
          </a:p>
          <a:p>
            <a:pPr marL="12700" marR="857250">
              <a:lnSpc>
                <a:spcPts val="2590"/>
              </a:lnSpc>
              <a:spcBef>
                <a:spcPts val="210"/>
              </a:spcBef>
            </a:pP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penulisan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sistematika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sebagai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berikut: </a:t>
            </a:r>
            <a:r>
              <a:rPr sz="1200" dirty="0">
                <a:latin typeface="Times New Roman"/>
                <a:cs typeface="Times New Roman"/>
              </a:rPr>
              <a:t>RINGKASAN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(tanpa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nomor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halaman)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25" dirty="0">
                <a:latin typeface="Times New Roman"/>
                <a:cs typeface="Times New Roman"/>
              </a:rPr>
              <a:t>ISI</a:t>
            </a:r>
            <a:endParaRPr sz="1200">
              <a:latin typeface="Times New Roman"/>
              <a:cs typeface="Times New Roman"/>
            </a:endParaRPr>
          </a:p>
          <a:p>
            <a:pPr marL="12700" marR="3809365">
              <a:lnSpc>
                <a:spcPts val="2590"/>
              </a:lnSpc>
              <a:spcBef>
                <a:spcPts val="240"/>
              </a:spcBef>
            </a:pP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GAMBAR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(jika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ada)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TABEL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(jika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ada) </a:t>
            </a: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10" dirty="0">
                <a:latin typeface="Times New Roman"/>
                <a:cs typeface="Times New Roman"/>
              </a:rPr>
              <a:t>LAMPIRAN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PENDAHULUAN</a:t>
            </a:r>
            <a:endParaRPr sz="1200">
              <a:latin typeface="Times New Roman"/>
              <a:cs typeface="Times New Roman"/>
            </a:endParaRPr>
          </a:p>
          <a:p>
            <a:pPr marL="12700" marR="11430" algn="just">
              <a:lnSpc>
                <a:spcPct val="96100"/>
              </a:lnSpc>
              <a:spcBef>
                <a:spcPts val="117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uraian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alasan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mendasari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PKM-K,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peluang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pasar,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pangsa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pasarnya. </a:t>
            </a:r>
            <a:r>
              <a:rPr sz="1200" dirty="0">
                <a:latin typeface="Times New Roman"/>
                <a:cs typeface="Times New Roman"/>
              </a:rPr>
              <a:t>Paparkan</a:t>
            </a:r>
            <a:r>
              <a:rPr sz="1200" spc="13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spesifikasi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teknis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menjadi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modal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berwirausaha,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termasuk </a:t>
            </a:r>
            <a:r>
              <a:rPr sz="1200" dirty="0">
                <a:latin typeface="Times New Roman"/>
                <a:cs typeface="Times New Roman"/>
              </a:rPr>
              <a:t>keunggulan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dibandingkan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kompetitor.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4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GAMBARAN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USAHA</a:t>
            </a:r>
            <a:endParaRPr sz="1200">
              <a:latin typeface="Times New Roman"/>
              <a:cs typeface="Times New Roman"/>
            </a:endParaRPr>
          </a:p>
          <a:p>
            <a:pPr marL="12700" marR="12065" algn="just">
              <a:lnSpc>
                <a:spcPts val="1380"/>
              </a:lnSpc>
              <a:spcBef>
                <a:spcPts val="125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paparan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gambaran/kondisi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lingkungan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usaha, </a:t>
            </a:r>
            <a:r>
              <a:rPr sz="1200" dirty="0">
                <a:latin typeface="Times New Roman"/>
                <a:cs typeface="Times New Roman"/>
              </a:rPr>
              <a:t>manajemen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usaha,</a:t>
            </a:r>
            <a:r>
              <a:rPr sz="1200" spc="1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strategi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pemasaran,</a:t>
            </a:r>
            <a:r>
              <a:rPr sz="1200" spc="1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analisis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keuangan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(ekonomi)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menunjukkan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keberlanjutan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METODE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</a:t>
            </a:r>
            <a:endParaRPr sz="1200">
              <a:latin typeface="Times New Roman"/>
              <a:cs typeface="Times New Roman"/>
            </a:endParaRPr>
          </a:p>
          <a:p>
            <a:pPr marL="12700" marR="13970" algn="just">
              <a:lnSpc>
                <a:spcPts val="1380"/>
              </a:lnSpc>
              <a:spcBef>
                <a:spcPts val="124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aspek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pemasaran,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manajemen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usaha.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Uraian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tentang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teknik/cara membuat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mengemas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memasarkannya.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DICAPAI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POTENSI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PENGEMBANGAN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</a:t>
            </a:r>
            <a:endParaRPr sz="1200">
              <a:latin typeface="Times New Roman"/>
              <a:cs typeface="Times New Roman"/>
            </a:endParaRPr>
          </a:p>
          <a:p>
            <a:pPr marL="12700" marR="16510" algn="just">
              <a:lnSpc>
                <a:spcPts val="1390"/>
              </a:lnSpc>
              <a:spcBef>
                <a:spcPts val="120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uraian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tentang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sejauh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dikembangkan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mencapai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target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luaran. </a:t>
            </a:r>
            <a:r>
              <a:rPr sz="1200" dirty="0">
                <a:latin typeface="Times New Roman"/>
                <a:cs typeface="Times New Roman"/>
              </a:rPr>
              <a:t>Jelaskan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pula potensi</a:t>
            </a:r>
            <a:r>
              <a:rPr sz="1200" spc="-10" dirty="0">
                <a:latin typeface="Times New Roman"/>
                <a:cs typeface="Times New Roman"/>
              </a:rPr>
              <a:t> keberlanjutan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pengembangan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usaha.</a:t>
            </a:r>
            <a:endParaRPr sz="1200">
              <a:latin typeface="Times New Roman"/>
              <a:cs typeface="Times New Roman"/>
            </a:endParaRPr>
          </a:p>
          <a:p>
            <a:pPr marL="12700" marR="9525" algn="just">
              <a:lnSpc>
                <a:spcPct val="96100"/>
              </a:lnSpc>
              <a:spcBef>
                <a:spcPts val="1165"/>
              </a:spcBef>
            </a:pPr>
            <a:r>
              <a:rPr sz="1200" dirty="0">
                <a:latin typeface="Times New Roman"/>
                <a:cs typeface="Times New Roman"/>
              </a:rPr>
              <a:t>Khususnya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tergolong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Kesehatan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Kosmetika,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selain </a:t>
            </a:r>
            <a:r>
              <a:rPr sz="1200" dirty="0">
                <a:latin typeface="Times New Roman"/>
                <a:cs typeface="Times New Roman"/>
              </a:rPr>
              <a:t>capaian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jelaskan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pula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menjadi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tindak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lanjutnya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(proyeksi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jangka </a:t>
            </a:r>
            <a:r>
              <a:rPr sz="1200" dirty="0">
                <a:latin typeface="Times New Roman"/>
                <a:cs typeface="Times New Roman"/>
              </a:rPr>
              <a:t>panjang)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sehingga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mampu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menunjukkan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aspek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pengembangan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kedepan.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PENUTUP</a:t>
            </a:r>
            <a:endParaRPr sz="1200">
              <a:latin typeface="Times New Roman"/>
              <a:cs typeface="Times New Roman"/>
            </a:endParaRPr>
          </a:p>
          <a:p>
            <a:pPr marL="12700" marR="554990">
              <a:lnSpc>
                <a:spcPts val="2590"/>
              </a:lnSpc>
              <a:spcBef>
                <a:spcPts val="24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kesimpulan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saran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terhadap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capaian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K. </a:t>
            </a: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90"/>
              </a:lnSpc>
              <a:spcBef>
                <a:spcPts val="960"/>
              </a:spcBef>
            </a:pP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ditulis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huruf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Times</a:t>
            </a:r>
            <a:r>
              <a:rPr sz="1200" i="1" spc="1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New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Roman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12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cetak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normal.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Teks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jarak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baris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1,15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spasi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perataan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rata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kanan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dengan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88025" cy="271970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31750" algn="just">
              <a:lnSpc>
                <a:spcPct val="96100"/>
              </a:lnSpc>
              <a:spcBef>
                <a:spcPts val="160"/>
              </a:spcBef>
            </a:pPr>
            <a:r>
              <a:rPr sz="1200" dirty="0">
                <a:latin typeface="Times New Roman"/>
                <a:cs typeface="Times New Roman"/>
              </a:rPr>
              <a:t>ketentuan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baris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kedua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setelahnya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menjorok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(lihat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contoh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7). </a:t>
            </a:r>
            <a:r>
              <a:rPr sz="1200" spc="-10" dirty="0">
                <a:latin typeface="Times New Roman"/>
                <a:cs typeface="Times New Roman"/>
              </a:rPr>
              <a:t>Daftar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berisi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tentang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telah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dirujuk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tubuh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tulisan. </a:t>
            </a: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dirujuk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naskah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muncul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sebaliknya. </a:t>
            </a: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perujukan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Harvard</a:t>
            </a:r>
            <a:r>
              <a:rPr sz="1200" i="1" spc="2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style</a:t>
            </a:r>
            <a:r>
              <a:rPr sz="1200" i="1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(nama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belakang,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diurutkan </a:t>
            </a:r>
            <a:r>
              <a:rPr sz="1200" dirty="0">
                <a:latin typeface="Times New Roman"/>
                <a:cs typeface="Times New Roman"/>
              </a:rPr>
              <a:t>berdasar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abjad).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memuat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informasi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lengkap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ketelusuran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informasi </a:t>
            </a:r>
            <a:r>
              <a:rPr sz="1200" dirty="0">
                <a:latin typeface="Times New Roman"/>
                <a:cs typeface="Times New Roman"/>
              </a:rPr>
              <a:t>disusun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urut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abjad.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1200" spc="-10" dirty="0">
                <a:latin typeface="Times New Roman"/>
                <a:cs typeface="Times New Roman"/>
              </a:rPr>
              <a:t>LAMPIRAN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410"/>
              </a:lnSpc>
              <a:spcBef>
                <a:spcPts val="1150"/>
              </a:spcBef>
              <a:buAutoNum type="arabicPeriod"/>
              <a:tabLst>
                <a:tab pos="471170" algn="l"/>
              </a:tabLst>
            </a:pPr>
            <a:r>
              <a:rPr sz="1200" spc="-10" dirty="0">
                <a:latin typeface="Times New Roman"/>
                <a:cs typeface="Times New Roman"/>
              </a:rPr>
              <a:t>Penggunaan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dana;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410"/>
              </a:lnSpc>
              <a:buAutoNum type="arabicPeriod"/>
              <a:tabLst>
                <a:tab pos="471170" algn="l"/>
              </a:tabLst>
            </a:pPr>
            <a:r>
              <a:rPr sz="1200" spc="-10" dirty="0">
                <a:latin typeface="Times New Roman"/>
                <a:cs typeface="Times New Roman"/>
              </a:rPr>
              <a:t>Bukti-</a:t>
            </a:r>
            <a:r>
              <a:rPr sz="1200" dirty="0">
                <a:latin typeface="Times New Roman"/>
                <a:cs typeface="Times New Roman"/>
              </a:rPr>
              <a:t>bukti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pendukung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4800"/>
              </a:lnSpc>
            </a:pPr>
            <a:r>
              <a:rPr sz="1200" dirty="0">
                <a:latin typeface="Times New Roman"/>
                <a:cs typeface="Times New Roman"/>
              </a:rPr>
              <a:t>Catatan:</a:t>
            </a:r>
            <a:r>
              <a:rPr sz="1200" spc="330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Isian</a:t>
            </a:r>
            <a:r>
              <a:rPr sz="1200" spc="33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Kelengkapan</a:t>
            </a:r>
            <a:r>
              <a:rPr sz="1200" spc="33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dientrikan</a:t>
            </a:r>
            <a:r>
              <a:rPr sz="1200" spc="33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34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langsung</a:t>
            </a:r>
            <a:r>
              <a:rPr sz="1200" spc="34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interaktif</a:t>
            </a:r>
            <a:r>
              <a:rPr sz="1200" spc="345" dirty="0">
                <a:latin typeface="Times New Roman"/>
                <a:cs typeface="Times New Roman"/>
              </a:rPr>
              <a:t>   </a:t>
            </a:r>
            <a:r>
              <a:rPr sz="1200" spc="-20" dirty="0">
                <a:latin typeface="Times New Roman"/>
                <a:cs typeface="Times New Roman"/>
              </a:rPr>
              <a:t>pada </a:t>
            </a:r>
            <a:r>
              <a:rPr sz="1200" dirty="0">
                <a:latin typeface="Times New Roman"/>
                <a:cs typeface="Times New Roman"/>
              </a:rPr>
              <a:t>pkm.kemdiktisaintek.go.id.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(Ringkasan,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Isi,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Bagian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Inti,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spc="-10" dirty="0">
                <a:latin typeface="Times New Roman"/>
                <a:cs typeface="Times New Roman"/>
              </a:rPr>
              <a:t>Lampiran)</a:t>
            </a:r>
            <a:r>
              <a:rPr sz="1200" dirty="0">
                <a:latin typeface="Times New Roman"/>
                <a:cs typeface="Times New Roman"/>
              </a:rPr>
              <a:t> diunggah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pkm.kemdiktisaintek.go.id.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68935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LAMPIRAN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296" y="1388732"/>
            <a:ext cx="33305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1.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Format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Jadwal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Kegiatan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14996" y="1802705"/>
          <a:ext cx="5764528" cy="908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3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322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4150">
                <a:tc rowSpan="2"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No.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181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Kegiatan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Bulan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Penanggung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Jawab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b="1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b="1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b="1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b="1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1905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1905" algn="ctr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5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1905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3.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…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02296" y="2839834"/>
            <a:ext cx="3578860" cy="4483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905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Biodata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Ketua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dan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Anggota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425"/>
              </a:lnSpc>
            </a:pPr>
            <a:r>
              <a:rPr sz="1200" b="1" dirty="0">
                <a:latin typeface="Times New Roman"/>
                <a:cs typeface="Times New Roman"/>
              </a:rPr>
              <a:t>A.</a:t>
            </a:r>
            <a:r>
              <a:rPr sz="1200" b="1" spc="155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Identitas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Diri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14996" y="3280731"/>
          <a:ext cx="5760083" cy="1271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69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Lengkap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Kelamin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55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Laki-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laki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Perempuan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Studi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NIM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Tempat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Tanggal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Lahir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Alamat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E-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mail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Nomor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Telepon/HP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902296" y="4534420"/>
            <a:ext cx="389636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82575" algn="l"/>
              </a:tabLst>
            </a:pPr>
            <a:r>
              <a:rPr sz="1200" b="1" spc="-25" dirty="0">
                <a:latin typeface="Times New Roman"/>
                <a:cs typeface="Times New Roman"/>
              </a:rPr>
              <a:t>B.</a:t>
            </a:r>
            <a:r>
              <a:rPr sz="1200" b="1" dirty="0">
                <a:latin typeface="Times New Roman"/>
                <a:cs typeface="Times New Roman"/>
              </a:rPr>
              <a:t>	Kegiatan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Kemahasiswaan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Yang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Sedang/Pernah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Diikuti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914996" y="4731706"/>
          <a:ext cx="5760084" cy="945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1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2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4785"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Kegiatan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Status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Kegiatan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Waktu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Tempat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902296" y="5656338"/>
            <a:ext cx="268224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dirty="0">
                <a:latin typeface="Times New Roman"/>
                <a:cs typeface="Times New Roman"/>
              </a:rPr>
              <a:t>C.</a:t>
            </a:r>
            <a:r>
              <a:rPr sz="1200" b="1" spc="160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Penghargaan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Yang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Pernah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Diterima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914996" y="5858196"/>
          <a:ext cx="5760720" cy="692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1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4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Penghargaan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Pihak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Pemberi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Penghargaan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marL="69215">
                        <a:lnSpc>
                          <a:spcPts val="136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902296" y="6679450"/>
            <a:ext cx="5756910" cy="289052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6350" algn="just">
              <a:lnSpc>
                <a:spcPts val="1380"/>
              </a:lnSpc>
              <a:spcBef>
                <a:spcPts val="200"/>
              </a:spcBef>
            </a:pPr>
            <a:r>
              <a:rPr sz="1200" dirty="0">
                <a:latin typeface="Times New Roman"/>
                <a:cs typeface="Times New Roman"/>
              </a:rPr>
              <a:t>Semua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data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saya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isikan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tercantum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biodata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benar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dapat </a:t>
            </a:r>
            <a:r>
              <a:rPr sz="1200" dirty="0">
                <a:latin typeface="Times New Roman"/>
                <a:cs typeface="Times New Roman"/>
              </a:rPr>
              <a:t>dipertanggungjawabkan</a:t>
            </a:r>
            <a:r>
              <a:rPr sz="1200" spc="13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1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hukum.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Apabila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kemudian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hari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ternyata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dijumpai ketidaksesuaian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kenyataan,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saya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sanggup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menerima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sanksi.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  <a:spcBef>
                <a:spcPts val="1220"/>
              </a:spcBef>
            </a:pPr>
            <a:r>
              <a:rPr sz="1200" dirty="0">
                <a:latin typeface="Times New Roman"/>
                <a:cs typeface="Times New Roman"/>
              </a:rPr>
              <a:t>Demikian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biodata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saya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buat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sebenarnya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memenuhi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salah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persyaratan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pengajuan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K.</a:t>
            </a:r>
            <a:endParaRPr sz="1200">
              <a:latin typeface="Times New Roman"/>
              <a:cs typeface="Times New Roman"/>
            </a:endParaRPr>
          </a:p>
          <a:p>
            <a:pPr marL="3519170" marR="629920" algn="ctr">
              <a:lnSpc>
                <a:spcPct val="101200"/>
              </a:lnSpc>
              <a:spcBef>
                <a:spcPts val="1130"/>
              </a:spcBef>
            </a:pPr>
            <a:r>
              <a:rPr sz="1200" dirty="0">
                <a:latin typeface="Times New Roman"/>
                <a:cs typeface="Times New Roman"/>
              </a:rPr>
              <a:t>Kota,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tanggal-</a:t>
            </a:r>
            <a:r>
              <a:rPr sz="1200" spc="-20" dirty="0">
                <a:latin typeface="Times New Roman"/>
                <a:cs typeface="Times New Roman"/>
              </a:rPr>
              <a:t>bulan-tahun </a:t>
            </a:r>
            <a:r>
              <a:rPr sz="1200" spc="-10" dirty="0">
                <a:latin typeface="Times New Roman"/>
                <a:cs typeface="Times New Roman"/>
              </a:rPr>
              <a:t>Ketua/Anggota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Tim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200">
              <a:latin typeface="Times New Roman"/>
              <a:cs typeface="Times New Roman"/>
            </a:endParaRPr>
          </a:p>
          <a:p>
            <a:pPr marL="3424554" marR="539115" algn="ctr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Tanda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(asli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basah)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Nama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Lengkap</a:t>
            </a:r>
            <a:r>
              <a:rPr sz="1200" spc="-1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R="1282065" algn="r">
              <a:lnSpc>
                <a:spcPct val="100000"/>
              </a:lnSpc>
              <a:spcBef>
                <a:spcPts val="20"/>
              </a:spcBef>
            </a:pPr>
            <a:r>
              <a:rPr sz="1200" spc="-25" dirty="0">
                <a:latin typeface="Times New Roman"/>
                <a:cs typeface="Times New Roman"/>
              </a:rPr>
              <a:t>NIM</a:t>
            </a:r>
            <a:endParaRPr sz="1200">
              <a:latin typeface="Times New Roman"/>
              <a:cs typeface="Times New Roman"/>
            </a:endParaRPr>
          </a:p>
          <a:p>
            <a:pPr marL="12700" marR="357505">
              <a:lnSpc>
                <a:spcPts val="1380"/>
              </a:lnSpc>
              <a:spcBef>
                <a:spcPts val="395"/>
              </a:spcBef>
            </a:pPr>
            <a:r>
              <a:rPr sz="1200" dirty="0">
                <a:latin typeface="Times New Roman"/>
                <a:cs typeface="Times New Roman"/>
              </a:rPr>
              <a:t>Catatan: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Setelah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diisi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diberi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tangan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basah, satu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halaman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penuh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tanda </a:t>
            </a:r>
            <a:r>
              <a:rPr sz="1200" dirty="0">
                <a:latin typeface="Times New Roman"/>
                <a:cs typeface="Times New Roman"/>
              </a:rPr>
              <a:t>tangannya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dipindai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difoto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rapi. Jika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tandatangan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pemotongan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lokal, </a:t>
            </a:r>
            <a:r>
              <a:rPr sz="1200" dirty="0">
                <a:latin typeface="Times New Roman"/>
                <a:cs typeface="Times New Roman"/>
              </a:rPr>
              <a:t>maka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LOLOS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288"/>
            <a:ext cx="3556635" cy="601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3.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Biodata</a:t>
            </a:r>
            <a:r>
              <a:rPr sz="1600" b="1" spc="-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Dosen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Pendamping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1200" b="1" dirty="0">
                <a:latin typeface="Times New Roman"/>
                <a:cs typeface="Times New Roman"/>
              </a:rPr>
              <a:t>A.</a:t>
            </a:r>
            <a:r>
              <a:rPr sz="1200" b="1" spc="155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Identitas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Diri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17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996" y="1478093"/>
          <a:ext cx="5759450" cy="1268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3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Lengkap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(dengan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gelar)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Kelamin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Laki-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laki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Perempuan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Studi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NIP/NUPTK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Tempat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Tanggal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Lahir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Alamat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E-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mail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Nomor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Telepon/HP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2296" y="2727210"/>
            <a:ext cx="161925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82575" algn="l"/>
              </a:tabLst>
            </a:pPr>
            <a:r>
              <a:rPr sz="1200" b="1" spc="-25" dirty="0">
                <a:latin typeface="Times New Roman"/>
                <a:cs typeface="Times New Roman"/>
              </a:rPr>
              <a:t>B.</a:t>
            </a:r>
            <a:r>
              <a:rPr sz="1200" b="1" dirty="0">
                <a:latin typeface="Times New Roman"/>
                <a:cs typeface="Times New Roman"/>
              </a:rPr>
              <a:t>	Riwayat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Pendidikan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4996" y="2929068"/>
          <a:ext cx="5755005" cy="728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1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6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2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marR="17145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Jenjang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Ilmu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Institusi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Lulus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Sarjana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(S1)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Magister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(S2)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Doktor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(S3)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02296" y="3637420"/>
            <a:ext cx="2221230" cy="38544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200"/>
              </a:spcBef>
            </a:pPr>
            <a:r>
              <a:rPr sz="1200" b="1" dirty="0">
                <a:latin typeface="Times New Roman"/>
                <a:cs typeface="Times New Roman"/>
              </a:rPr>
              <a:t>C.</a:t>
            </a:r>
            <a:r>
              <a:rPr sz="1200" b="1" spc="160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Times New Roman"/>
                <a:cs typeface="Times New Roman"/>
              </a:rPr>
              <a:t>Rekam</a:t>
            </a:r>
            <a:r>
              <a:rPr sz="1200" b="1" spc="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Jejak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Tri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Dharma</a:t>
            </a:r>
            <a:r>
              <a:rPr sz="1200" b="1" spc="-25" dirty="0">
                <a:latin typeface="Times New Roman"/>
                <a:cs typeface="Times New Roman"/>
              </a:rPr>
              <a:t> PT </a:t>
            </a:r>
            <a:r>
              <a:rPr sz="1200" b="1" spc="-10" dirty="0">
                <a:latin typeface="Times New Roman"/>
                <a:cs typeface="Times New Roman"/>
              </a:rPr>
              <a:t>Pendidikan/Pengajaran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914996" y="4015299"/>
          <a:ext cx="5756275" cy="616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8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2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2565">
                <a:tc>
                  <a:txBody>
                    <a:bodyPr/>
                    <a:lstStyle/>
                    <a:p>
                      <a:pPr marR="3810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Mata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Kuliah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Wajib/Pilihan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SKS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ctr">
                        <a:lnSpc>
                          <a:spcPts val="136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902296" y="4611001"/>
            <a:ext cx="67373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10" dirty="0">
                <a:latin typeface="Times New Roman"/>
                <a:cs typeface="Times New Roman"/>
              </a:rPr>
              <a:t>Penelitian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914996" y="4812859"/>
          <a:ext cx="5755640" cy="621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1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5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7010">
                <a:tc>
                  <a:txBody>
                    <a:bodyPr/>
                    <a:lstStyle/>
                    <a:p>
                      <a:pPr marR="12700" algn="ctr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Penelitian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Penyandang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Dana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algn="ctr">
                        <a:lnSpc>
                          <a:spcPts val="136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algn="ctr">
                        <a:lnSpc>
                          <a:spcPts val="136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902296" y="5413006"/>
            <a:ext cx="217106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dirty="0">
                <a:latin typeface="Times New Roman"/>
                <a:cs typeface="Times New Roman"/>
              </a:rPr>
              <a:t>Pengabdian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Kepada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Masyarakat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914996" y="5610419"/>
          <a:ext cx="5755640" cy="621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7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1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5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7010">
                <a:tc>
                  <a:txBody>
                    <a:bodyPr/>
                    <a:lstStyle/>
                    <a:p>
                      <a:pPr marR="22860" algn="ctr">
                        <a:lnSpc>
                          <a:spcPts val="136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6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Pengabdian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kepada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Masyarakat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6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Penyandang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Dana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6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902296" y="6359283"/>
            <a:ext cx="5756910" cy="289115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6350" algn="just">
              <a:lnSpc>
                <a:spcPct val="96100"/>
              </a:lnSpc>
              <a:spcBef>
                <a:spcPts val="160"/>
              </a:spcBef>
            </a:pPr>
            <a:r>
              <a:rPr sz="1200" dirty="0">
                <a:latin typeface="Times New Roman"/>
                <a:cs typeface="Times New Roman"/>
              </a:rPr>
              <a:t>Semua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data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saya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isikan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tercantum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biodata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benar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dapat </a:t>
            </a:r>
            <a:r>
              <a:rPr sz="1200" dirty="0">
                <a:latin typeface="Times New Roman"/>
                <a:cs typeface="Times New Roman"/>
              </a:rPr>
              <a:t>dipertanggungjawabkan</a:t>
            </a:r>
            <a:r>
              <a:rPr sz="1200" spc="13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1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hukum.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Apabila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kemudian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hari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ternyata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dijumpai ketidaksesuaian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kenyataan,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saya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sanggup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menerima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sanksi.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  <a:spcBef>
                <a:spcPts val="1245"/>
              </a:spcBef>
            </a:pPr>
            <a:r>
              <a:rPr sz="1200" dirty="0">
                <a:latin typeface="Times New Roman"/>
                <a:cs typeface="Times New Roman"/>
              </a:rPr>
              <a:t>Demikian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biodata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saya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buat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sebenarnya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memenuhi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salah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persyaratan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pengajuan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K.</a:t>
            </a:r>
            <a:endParaRPr sz="1200">
              <a:latin typeface="Times New Roman"/>
              <a:cs typeface="Times New Roman"/>
            </a:endParaRPr>
          </a:p>
          <a:p>
            <a:pPr marL="3433445" marR="715645" algn="ctr">
              <a:lnSpc>
                <a:spcPct val="101000"/>
              </a:lnSpc>
              <a:spcBef>
                <a:spcPts val="1140"/>
              </a:spcBef>
            </a:pPr>
            <a:r>
              <a:rPr sz="1200" dirty="0">
                <a:latin typeface="Times New Roman"/>
                <a:cs typeface="Times New Roman"/>
              </a:rPr>
              <a:t>Kota,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tanggal-</a:t>
            </a:r>
            <a:r>
              <a:rPr sz="1200" spc="-20" dirty="0">
                <a:latin typeface="Times New Roman"/>
                <a:cs typeface="Times New Roman"/>
              </a:rPr>
              <a:t>bulan-tahun </a:t>
            </a:r>
            <a:r>
              <a:rPr sz="1200" dirty="0">
                <a:latin typeface="Times New Roman"/>
                <a:cs typeface="Times New Roman"/>
              </a:rPr>
              <a:t>Dosen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Pendamping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200">
              <a:latin typeface="Times New Roman"/>
              <a:cs typeface="Times New Roman"/>
            </a:endParaRPr>
          </a:p>
          <a:p>
            <a:pPr marL="3338829" marR="624840" algn="ctr">
              <a:lnSpc>
                <a:spcPts val="1350"/>
              </a:lnSpc>
            </a:pPr>
            <a:r>
              <a:rPr sz="1200" dirty="0">
                <a:latin typeface="Times New Roman"/>
                <a:cs typeface="Times New Roman"/>
              </a:rPr>
              <a:t>Tanda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(asli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basah)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Nama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Lengkap</a:t>
            </a:r>
            <a:r>
              <a:rPr sz="1200" spc="-1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R="1258570" algn="r">
              <a:lnSpc>
                <a:spcPct val="100000"/>
              </a:lnSpc>
              <a:spcBef>
                <a:spcPts val="55"/>
              </a:spcBef>
            </a:pPr>
            <a:r>
              <a:rPr sz="1200" spc="-10" dirty="0">
                <a:latin typeface="Times New Roman"/>
                <a:cs typeface="Times New Roman"/>
              </a:rPr>
              <a:t>NUPTK</a:t>
            </a:r>
            <a:endParaRPr sz="1200">
              <a:latin typeface="Times New Roman"/>
              <a:cs typeface="Times New Roman"/>
            </a:endParaRPr>
          </a:p>
          <a:p>
            <a:pPr marL="12700" marR="356870">
              <a:lnSpc>
                <a:spcPct val="94900"/>
              </a:lnSpc>
              <a:spcBef>
                <a:spcPts val="370"/>
              </a:spcBef>
            </a:pPr>
            <a:r>
              <a:rPr sz="1200" dirty="0">
                <a:latin typeface="Times New Roman"/>
                <a:cs typeface="Times New Roman"/>
              </a:rPr>
              <a:t>Catatan: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Setelah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diisi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diberi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tanda tangan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basah, satu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halaman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penuh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tanda </a:t>
            </a:r>
            <a:r>
              <a:rPr sz="1200" dirty="0">
                <a:latin typeface="Times New Roman"/>
                <a:cs typeface="Times New Roman"/>
              </a:rPr>
              <a:t>tangannya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dipindai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difoto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rapi. Jika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tandatangan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pemotongan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lokal, </a:t>
            </a:r>
            <a:r>
              <a:rPr sz="1200" dirty="0">
                <a:latin typeface="Times New Roman"/>
                <a:cs typeface="Times New Roman"/>
              </a:rPr>
              <a:t>maka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LOLOS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288"/>
            <a:ext cx="52812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4.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Format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Justifikasi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Anggaran</a:t>
            </a:r>
            <a:r>
              <a:rPr sz="1600" b="1" spc="-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Kegiatan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(contoh)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18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01484" y="1396940"/>
          <a:ext cx="5756909" cy="6536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6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0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8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97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4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4719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Pengeluaran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4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Volume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4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Harga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Satuan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(Rp)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ts val="141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(Rp)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1905">
                        <a:lnSpc>
                          <a:spcPts val="132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96520">
                        <a:lnSpc>
                          <a:spcPts val="132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Belanja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(maks.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60%)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010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5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Cutter/alat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ukir/gunting/alat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produksi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lainnya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Kain</a:t>
                      </a:r>
                      <a:r>
                        <a:rPr sz="12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kanvas/bahan</a:t>
                      </a:r>
                      <a:r>
                        <a:rPr sz="12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logam/kayu/bahan</a:t>
                      </a:r>
                      <a:r>
                        <a:rPr sz="12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baku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6520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lainnya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5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Bibit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tanaman/simplisia/pupuk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 marR="82550">
                        <a:lnSpc>
                          <a:spcPts val="1380"/>
                        </a:lnSpc>
                        <a:tabLst>
                          <a:tab pos="1226820" algn="l"/>
                          <a:tab pos="2208530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Polybag/bahan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kimia/bahan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pendukung lainnya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0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6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Suku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cadang/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microcontroller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/sensor/kit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5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lainnya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sesuai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PKM-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010">
                <a:tc gridSpan="2">
                  <a:txBody>
                    <a:bodyPr/>
                    <a:lstStyle/>
                    <a:p>
                      <a:pPr marL="190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SUB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190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9652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Belanja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Sewa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(maks.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15%)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256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Sewa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perangkat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lunak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0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Sewa</a:t>
                      </a:r>
                      <a:r>
                        <a:rPr sz="12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server/hosting/domain/SSL/akses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jurnal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25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Sewa lab.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(termasuk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penggunaan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alat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lab)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25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6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Sewa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lainnya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sesuai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PKM-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7010">
                <a:tc gridSpan="2">
                  <a:txBody>
                    <a:bodyPr/>
                    <a:lstStyle/>
                    <a:p>
                      <a:pPr marL="190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SUB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190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9652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Perjalanan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lokal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(maks. 30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%)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004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 marR="7874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penyiapan</a:t>
                      </a:r>
                      <a:r>
                        <a:rPr sz="1200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pembuatan produk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5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pemasaran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70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5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lainnya sesuai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PKM-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2565">
                <a:tc gridSpan="2">
                  <a:txBody>
                    <a:bodyPr/>
                    <a:lstStyle/>
                    <a:p>
                      <a:pPr marL="190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SUB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190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9652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Lain-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(maks.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%)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6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Adsense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akun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media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sosial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256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Jasa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cetak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kemasan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produk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70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6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Jasa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bengkel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25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Lainnya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sesuai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PKM-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25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07010">
                <a:tc gridSpan="2">
                  <a:txBody>
                    <a:bodyPr/>
                    <a:lstStyle/>
                    <a:p>
                      <a:pPr marL="190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SUB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02565">
                <a:tc gridSpan="2">
                  <a:txBody>
                    <a:bodyPr/>
                    <a:lstStyle/>
                    <a:p>
                      <a:pPr marL="1905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GRAND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>
                        <a:lnSpc>
                          <a:spcPts val="132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07010">
                <a:tc gridSpan="5">
                  <a:txBody>
                    <a:bodyPr/>
                    <a:lstStyle/>
                    <a:p>
                      <a:pPr marL="190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GRAND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(Terbilang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2296" y="8211451"/>
            <a:ext cx="5757545" cy="38544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200"/>
              </a:spcBef>
            </a:pPr>
            <a:r>
              <a:rPr sz="1200" dirty="0">
                <a:latin typeface="Times New Roman"/>
                <a:cs typeface="Times New Roman"/>
              </a:rPr>
              <a:t>Catatan: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Perhatikan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perkalian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penjumlahan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agar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terjadi</a:t>
            </a:r>
            <a:r>
              <a:rPr sz="1200" spc="3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penolakan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spc="-10" dirty="0">
                <a:latin typeface="Times New Roman"/>
                <a:cs typeface="Times New Roman"/>
              </a:rPr>
              <a:t>diakibatkan </a:t>
            </a:r>
            <a:r>
              <a:rPr sz="1200" dirty="0">
                <a:latin typeface="Times New Roman"/>
                <a:cs typeface="Times New Roman"/>
              </a:rPr>
              <a:t>kesalahan</a:t>
            </a:r>
            <a:r>
              <a:rPr sz="1200" spc="-10" dirty="0">
                <a:latin typeface="Times New Roman"/>
                <a:cs typeface="Times New Roman"/>
              </a:rPr>
              <a:t> perhitungan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41548" y="915822"/>
            <a:ext cx="107950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PKM-</a:t>
            </a:r>
            <a:r>
              <a:rPr spc="-50" dirty="0"/>
              <a:t>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296" y="1276222"/>
            <a:ext cx="5764530" cy="5545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10" dirty="0">
                <a:latin typeface="Times New Roman"/>
                <a:cs typeface="Times New Roman"/>
              </a:rPr>
              <a:t>Pendahuluan</a:t>
            </a:r>
            <a:endParaRPr sz="2200">
              <a:latin typeface="Times New Roman"/>
              <a:cs typeface="Times New Roman"/>
            </a:endParaRPr>
          </a:p>
          <a:p>
            <a:pPr marL="12700" marR="12065" algn="just">
              <a:lnSpc>
                <a:spcPct val="957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Kreativitas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Kewirausahaan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(PKM-K)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merupakan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kreativitas mahasiswa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berfokus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menciptakan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aktivitas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melalui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dibutuhkan </a:t>
            </a:r>
            <a:r>
              <a:rPr sz="1200" dirty="0">
                <a:latin typeface="Times New Roman"/>
                <a:cs typeface="Times New Roman"/>
              </a:rPr>
              <a:t>masyarakat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(pasar).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Pelaku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berwirausaha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mahasiswa,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bukan </a:t>
            </a:r>
            <a:r>
              <a:rPr sz="1200" dirty="0">
                <a:latin typeface="Times New Roman"/>
                <a:cs typeface="Times New Roman"/>
              </a:rPr>
              <a:t>masyarakat,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ataupun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mitra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lainnya.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karena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melalui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memiliki </a:t>
            </a:r>
            <a:r>
              <a:rPr sz="1200" dirty="0">
                <a:latin typeface="Times New Roman"/>
                <a:cs typeface="Times New Roman"/>
              </a:rPr>
              <a:t>kesempatan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luas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merealisasikan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kreatif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(barang/jasa),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berinovasi </a:t>
            </a:r>
            <a:r>
              <a:rPr sz="1200" dirty="0">
                <a:latin typeface="Times New Roman"/>
                <a:cs typeface="Times New Roman"/>
              </a:rPr>
              <a:t>menciptakan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4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baru,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4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meningkatkan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kompetensi,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wawasan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pengalaman berwirausaha.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215"/>
              </a:spcBef>
            </a:pP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4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2025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merupakan</a:t>
            </a:r>
            <a:r>
              <a:rPr sz="1200" spc="4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4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tematik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diharapkan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memicu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merealisasikan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kreativitas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mengacu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tema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terkait </a:t>
            </a:r>
            <a:r>
              <a:rPr sz="1200" dirty="0">
                <a:latin typeface="Times New Roman"/>
                <a:cs typeface="Times New Roman"/>
              </a:rPr>
              <a:t>langsung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upaya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memecahkan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berbagai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permasalahan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masyarakat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mensinergikan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karya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kreatifnya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mendukung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 prioritas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pemerintah. </a:t>
            </a:r>
            <a:r>
              <a:rPr sz="1200" dirty="0">
                <a:latin typeface="Times New Roman"/>
                <a:cs typeface="Times New Roman"/>
              </a:rPr>
              <a:t>Kesepuluh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dijadikan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acuan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memicu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kreatif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meliputi: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(1) </a:t>
            </a:r>
            <a:r>
              <a:rPr sz="1200" dirty="0">
                <a:latin typeface="Times New Roman"/>
                <a:cs typeface="Times New Roman"/>
              </a:rPr>
              <a:t>Kemandirian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pangan,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energi,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air;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(2)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Kesehatan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gizi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masyarakat; (3) Pencegahan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Pemberantasan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Korupsi;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(4)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Pemberantasan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Kemiskinan; (5)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Pencegahan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Pemberantasan Narkoba;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(6)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Penguatan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pendidikan,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sains,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teknologi;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(7)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Penguatan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kesetaraan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gender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perlindungan</a:t>
            </a:r>
            <a:r>
              <a:rPr sz="1200" spc="13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hak-hak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perempuan,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anak,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3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penyandang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disabilitas;</a:t>
            </a:r>
            <a:r>
              <a:rPr sz="1200" spc="1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(8)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Pelestarian </a:t>
            </a:r>
            <a:r>
              <a:rPr sz="1200" dirty="0">
                <a:latin typeface="Times New Roman"/>
                <a:cs typeface="Times New Roman"/>
              </a:rPr>
              <a:t>lingkungan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mitigasi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bencana;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(9)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Pemerataan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ekonomi,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penguatan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UMKM,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pembangunan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Ibu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Kota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Negara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(IKN);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(10)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Pelestarian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seni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budaya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peningkatan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ekonomi kreatif.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800"/>
              </a:lnSpc>
              <a:spcBef>
                <a:spcPts val="1210"/>
              </a:spcBef>
            </a:pP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barang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jasa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merupakan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karya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kreativitas untuk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menunjukkan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kepakaran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sebagaimana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Gambar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Komoditas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selanjutnya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merupakan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salah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modal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dasar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berwirausaha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memasuki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Namun,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hendaknya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menjadi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kompetitor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 </a:t>
            </a:r>
            <a:r>
              <a:rPr sz="1200" dirty="0">
                <a:latin typeface="Times New Roman"/>
                <a:cs typeface="Times New Roman"/>
              </a:rPr>
              <a:t>sejenis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merupakan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penghasilan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masyarakat.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Pelaku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berwirausaha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bukan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masyarakat,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ataupun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mitra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lainnya.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semata- </a:t>
            </a:r>
            <a:r>
              <a:rPr sz="1200" dirty="0">
                <a:latin typeface="Times New Roman"/>
                <a:cs typeface="Times New Roman"/>
              </a:rPr>
              <a:t>mata</a:t>
            </a:r>
            <a:r>
              <a:rPr sz="1200" spc="4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berorientasi</a:t>
            </a:r>
            <a:r>
              <a:rPr sz="1200" spc="40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perolehan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laba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(profit),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tetapi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lebih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mengutamakan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pada </a:t>
            </a:r>
            <a:r>
              <a:rPr sz="1200" spc="-10" dirty="0">
                <a:latin typeface="Times New Roman"/>
                <a:cs typeface="Times New Roman"/>
              </a:rPr>
              <a:t>kemanfaatan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kreativitas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10" dirty="0">
                <a:latin typeface="Times New Roman"/>
                <a:cs typeface="Times New Roman"/>
              </a:rPr>
              <a:t> berbasis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iptek, serta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kualitas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usahanya.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73476" y="9283852"/>
            <a:ext cx="221424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Gambar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Jenis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50" dirty="0">
                <a:latin typeface="Times New Roman"/>
                <a:cs typeface="Times New Roman"/>
              </a:rPr>
              <a:t>K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7817" y="6968363"/>
            <a:ext cx="3882771" cy="218909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288"/>
            <a:ext cx="51358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5.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Susunan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Tim</a:t>
            </a:r>
            <a:r>
              <a:rPr sz="1600" b="1" spc="-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Pengusul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dan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Pembagian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Tugas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996" y="1302325"/>
          <a:ext cx="5759448" cy="1080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2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63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5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1795">
                <a:tc>
                  <a:txBody>
                    <a:bodyPr/>
                    <a:lstStyle/>
                    <a:p>
                      <a:pPr marL="10160" algn="ctr">
                        <a:lnSpc>
                          <a:spcPts val="1360"/>
                        </a:lnSpc>
                      </a:pP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136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Nama 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/NIM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860" marR="146685" indent="-121920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Program Studi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0" marR="238125" indent="-76835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Bidang 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Ilmu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3525" marR="211454" indent="-45085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Alokasi</a:t>
                      </a:r>
                      <a:r>
                        <a:rPr sz="12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Waktu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(jam/minggu)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ts val="136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Uraian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Tugas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3810" algn="ctr">
                        <a:lnSpc>
                          <a:spcPts val="136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 marL="3810"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3810" algn="ctr">
                        <a:lnSpc>
                          <a:spcPts val="136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2296" y="2511031"/>
            <a:ext cx="4532630" cy="596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6.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Surat Pernyataan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Ketua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Tim</a:t>
            </a:r>
            <a:r>
              <a:rPr sz="1600" b="1" spc="-10" dirty="0">
                <a:latin typeface="Times New Roman"/>
                <a:cs typeface="Times New Roman"/>
              </a:rPr>
              <a:t> Pengusul</a:t>
            </a:r>
            <a:endParaRPr sz="1600">
              <a:latin typeface="Times New Roman"/>
              <a:cs typeface="Times New Roman"/>
            </a:endParaRPr>
          </a:p>
          <a:p>
            <a:pPr marL="1238250">
              <a:lnSpc>
                <a:spcPct val="100000"/>
              </a:lnSpc>
              <a:spcBef>
                <a:spcPts val="1140"/>
              </a:spcBef>
            </a:pPr>
            <a:r>
              <a:rPr sz="1200" dirty="0">
                <a:latin typeface="Times New Roman"/>
                <a:cs typeface="Times New Roman"/>
              </a:rPr>
              <a:t>SURAT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PERNYATAAN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KETUA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PENGUSUL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296" y="3551821"/>
            <a:ext cx="215709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bertandatangan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bawah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ini: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83246" y="3910254"/>
          <a:ext cx="5088890" cy="1109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94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8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1610">
                <a:tc>
                  <a:txBody>
                    <a:bodyPr/>
                    <a:lstStyle/>
                    <a:p>
                      <a:pPr marL="317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Ketua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Tim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31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690" algn="ctr">
                        <a:lnSpc>
                          <a:spcPts val="131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……………………………………………………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marL="31750">
                        <a:lnSpc>
                          <a:spcPts val="140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Nomor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Induk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Mahasiswa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40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690" algn="ctr">
                        <a:lnSpc>
                          <a:spcPts val="140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……………………………………………………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690">
                <a:tc>
                  <a:txBody>
                    <a:bodyPr/>
                    <a:lstStyle/>
                    <a:p>
                      <a:pPr marL="317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Studi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690" algn="ctr">
                        <a:lnSpc>
                          <a:spcPts val="137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……………………………………………………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690">
                <a:tc>
                  <a:txBody>
                    <a:bodyPr/>
                    <a:lstStyle/>
                    <a:p>
                      <a:pPr marL="31750">
                        <a:lnSpc>
                          <a:spcPts val="137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Dosen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pendamping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37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690" algn="ctr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……………………………………………………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6690">
                <a:tc>
                  <a:txBody>
                    <a:bodyPr/>
                    <a:lstStyle/>
                    <a:p>
                      <a:pPr marL="31750">
                        <a:lnSpc>
                          <a:spcPts val="137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37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690" algn="ctr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……………………………………………………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165">
                <a:tc>
                  <a:txBody>
                    <a:bodyPr/>
                    <a:lstStyle/>
                    <a:p>
                      <a:pPr marL="31750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Proposal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PKM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29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690" algn="ctr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……………………………………………………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902296" y="5160531"/>
            <a:ext cx="5767070" cy="458978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13970" algn="just">
              <a:lnSpc>
                <a:spcPts val="1350"/>
              </a:lnSpc>
              <a:spcBef>
                <a:spcPts val="225"/>
              </a:spcBef>
            </a:pP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menyatakan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bahwa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saya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judul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diusulkan</a:t>
            </a:r>
            <a:r>
              <a:rPr sz="1200" spc="330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untuk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anggaran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2025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adalah:</a:t>
            </a:r>
            <a:endParaRPr sz="1200">
              <a:latin typeface="Times New Roman"/>
              <a:cs typeface="Times New Roman"/>
            </a:endParaRPr>
          </a:p>
          <a:p>
            <a:pPr marL="471170" indent="-229235" algn="just">
              <a:lnSpc>
                <a:spcPts val="132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Asli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karya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belum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pernah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dibiayai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lembaga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lain.</a:t>
            </a:r>
            <a:endParaRPr sz="1200">
              <a:latin typeface="Times New Roman"/>
              <a:cs typeface="Times New Roman"/>
            </a:endParaRPr>
          </a:p>
          <a:p>
            <a:pPr marL="471170" marR="5080" indent="-229235" algn="just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Penggunaan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kecerdasan</a:t>
            </a:r>
            <a:r>
              <a:rPr sz="1200" spc="40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buatan/</a:t>
            </a:r>
            <a:r>
              <a:rPr sz="1200" i="1" dirty="0">
                <a:latin typeface="Times New Roman"/>
                <a:cs typeface="Times New Roman"/>
              </a:rPr>
              <a:t>artificial</a:t>
            </a:r>
            <a:r>
              <a:rPr sz="1200" i="1" spc="4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intelligence</a:t>
            </a:r>
            <a:r>
              <a:rPr sz="1200" i="1" spc="4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(AI)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syarat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	</a:t>
            </a:r>
            <a:r>
              <a:rPr sz="1200" dirty="0">
                <a:latin typeface="Times New Roman"/>
                <a:cs typeface="Times New Roman"/>
              </a:rPr>
              <a:t>ketentuan</a:t>
            </a:r>
            <a:r>
              <a:rPr sz="1200" spc="280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berlaku</a:t>
            </a:r>
            <a:r>
              <a:rPr sz="1200" spc="29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28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80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Panduan</a:t>
            </a:r>
            <a:r>
              <a:rPr sz="1200" spc="28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GenAI</a:t>
            </a:r>
            <a:r>
              <a:rPr sz="1200" spc="300" dirty="0">
                <a:latin typeface="Times New Roman"/>
                <a:cs typeface="Times New Roman"/>
              </a:rPr>
              <a:t>   </a:t>
            </a:r>
            <a:r>
              <a:rPr sz="1200" spc="-10" dirty="0">
                <a:latin typeface="Times New Roman"/>
                <a:cs typeface="Times New Roman"/>
              </a:rPr>
              <a:t>Belmawa 	(</a:t>
            </a:r>
            <a:r>
              <a:rPr sz="1200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/>
                <a:cs typeface="Times New Roman"/>
                <a:hlinkClick r:id="rId2"/>
              </a:rPr>
              <a:t>https://s.id/PanduanGenAI</a:t>
            </a:r>
            <a:r>
              <a:rPr sz="1200" spc="-1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471170" marR="8890" indent="-229235" algn="just">
              <a:lnSpc>
                <a:spcPts val="1380"/>
              </a:lnSpc>
              <a:spcBef>
                <a:spcPts val="1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Kami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berkomitmen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menjalankan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sungguh-</a:t>
            </a:r>
            <a:r>
              <a:rPr sz="1200" dirty="0">
                <a:latin typeface="Times New Roman"/>
                <a:cs typeface="Times New Roman"/>
              </a:rPr>
              <a:t>sungguh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hingga 	selesai.</a:t>
            </a:r>
            <a:endParaRPr sz="1200">
              <a:latin typeface="Times New Roman"/>
              <a:cs typeface="Times New Roman"/>
            </a:endParaRPr>
          </a:p>
          <a:p>
            <a:pPr marL="12700" marR="11430" algn="just">
              <a:lnSpc>
                <a:spcPct val="94800"/>
              </a:lnSpc>
              <a:spcBef>
                <a:spcPts val="1195"/>
              </a:spcBef>
            </a:pPr>
            <a:r>
              <a:rPr sz="1200" dirty="0">
                <a:latin typeface="Times New Roman"/>
                <a:cs typeface="Times New Roman"/>
              </a:rPr>
              <a:t>Bilamana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kemudian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hari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ditemukan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ketidaksesuaian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pernyataan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ini,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maka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saya </a:t>
            </a:r>
            <a:r>
              <a:rPr sz="1200" dirty="0">
                <a:latin typeface="Times New Roman"/>
                <a:cs typeface="Times New Roman"/>
              </a:rPr>
              <a:t>bersedia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dituntut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diproses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ketentuan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berlaku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mengembalikan </a:t>
            </a:r>
            <a:r>
              <a:rPr sz="1200" dirty="0">
                <a:latin typeface="Times New Roman"/>
                <a:cs typeface="Times New Roman"/>
              </a:rPr>
              <a:t>seluruh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sudah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diterima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negara.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150"/>
              </a:spcBef>
            </a:pPr>
            <a:r>
              <a:rPr sz="1200" spc="-10" dirty="0">
                <a:latin typeface="Times New Roman"/>
                <a:cs typeface="Times New Roman"/>
              </a:rPr>
              <a:t>Demikian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pernyataan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dibuat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sesungguhnya 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sebenar-</a:t>
            </a:r>
            <a:r>
              <a:rPr sz="1200" spc="-10" dirty="0">
                <a:latin typeface="Times New Roman"/>
                <a:cs typeface="Times New Roman"/>
              </a:rPr>
              <a:t>benarnya.</a:t>
            </a:r>
            <a:endParaRPr sz="1200">
              <a:latin typeface="Times New Roman"/>
              <a:cs typeface="Times New Roman"/>
            </a:endParaRPr>
          </a:p>
          <a:p>
            <a:pPr marL="3455670" marR="576580" algn="ctr">
              <a:lnSpc>
                <a:spcPct val="101000"/>
              </a:lnSpc>
              <a:spcBef>
                <a:spcPts val="1205"/>
              </a:spcBef>
            </a:pPr>
            <a:r>
              <a:rPr sz="1200" dirty="0">
                <a:latin typeface="Times New Roman"/>
                <a:cs typeface="Times New Roman"/>
              </a:rPr>
              <a:t>Kota,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Tanggal-Bulan-</a:t>
            </a:r>
            <a:r>
              <a:rPr sz="1200" spc="-20" dirty="0">
                <a:latin typeface="Times New Roman"/>
                <a:cs typeface="Times New Roman"/>
              </a:rPr>
              <a:t>Tahun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menyatakan,</a:t>
            </a:r>
            <a:endParaRPr sz="1200">
              <a:latin typeface="Times New Roman"/>
              <a:cs typeface="Times New Roman"/>
            </a:endParaRPr>
          </a:p>
          <a:p>
            <a:pPr marL="2870200" algn="ctr">
              <a:lnSpc>
                <a:spcPts val="1395"/>
              </a:lnSpc>
              <a:spcBef>
                <a:spcPts val="1330"/>
              </a:spcBef>
            </a:pPr>
            <a:r>
              <a:rPr sz="1200" b="1" dirty="0">
                <a:latin typeface="Times New Roman"/>
                <a:cs typeface="Times New Roman"/>
              </a:rPr>
              <a:t>Materai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senilai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Rp10.000</a:t>
            </a:r>
            <a:endParaRPr sz="1200">
              <a:latin typeface="Times New Roman"/>
              <a:cs typeface="Times New Roman"/>
            </a:endParaRPr>
          </a:p>
          <a:p>
            <a:pPr marL="2868295" algn="ctr">
              <a:lnSpc>
                <a:spcPts val="1395"/>
              </a:lnSpc>
            </a:pPr>
            <a:r>
              <a:rPr sz="1200" dirty="0">
                <a:latin typeface="Times New Roman"/>
                <a:cs typeface="Times New Roman"/>
              </a:rPr>
              <a:t>Tanda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tangan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(asli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basah)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3798570" marR="921385" algn="ctr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Nama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Lengkap</a:t>
            </a:r>
            <a:r>
              <a:rPr sz="1200" spc="-10" dirty="0">
                <a:latin typeface="Times New Roman"/>
                <a:cs typeface="Times New Roman"/>
              </a:rPr>
              <a:t>) </a:t>
            </a:r>
            <a:r>
              <a:rPr sz="1200" spc="-20" dirty="0">
                <a:latin typeface="Times New Roman"/>
                <a:cs typeface="Times New Roman"/>
              </a:rPr>
              <a:t>NIM.</a:t>
            </a:r>
            <a:endParaRPr sz="1200">
              <a:latin typeface="Times New Roman"/>
              <a:cs typeface="Times New Roman"/>
            </a:endParaRPr>
          </a:p>
          <a:p>
            <a:pPr marL="34925" marR="267970">
              <a:lnSpc>
                <a:spcPct val="94900"/>
              </a:lnSpc>
              <a:spcBef>
                <a:spcPts val="409"/>
              </a:spcBef>
            </a:pPr>
            <a:r>
              <a:rPr sz="1200" dirty="0">
                <a:latin typeface="Times New Roman"/>
                <a:cs typeface="Times New Roman"/>
              </a:rPr>
              <a:t>Catatan: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Setelah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diisi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diberi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tanda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basah, satu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halaman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penuh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tanda </a:t>
            </a:r>
            <a:r>
              <a:rPr sz="1200" dirty="0">
                <a:latin typeface="Times New Roman"/>
                <a:cs typeface="Times New Roman"/>
              </a:rPr>
              <a:t>tangannya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dipindai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difoto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rapi. Jika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tandatangan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pemotongan</a:t>
            </a:r>
            <a:r>
              <a:rPr sz="1200" spc="-10" dirty="0">
                <a:latin typeface="Times New Roman"/>
                <a:cs typeface="Times New Roman"/>
              </a:rPr>
              <a:t> lokal, </a:t>
            </a:r>
            <a:r>
              <a:rPr sz="1200" dirty="0">
                <a:latin typeface="Times New Roman"/>
                <a:cs typeface="Times New Roman"/>
              </a:rPr>
              <a:t>maka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LOLOS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27912" y="3180068"/>
            <a:ext cx="5810885" cy="59055"/>
          </a:xfrm>
          <a:custGeom>
            <a:avLst/>
            <a:gdLst/>
            <a:ahLst/>
            <a:cxnLst/>
            <a:rect l="l" t="t" r="r" b="b"/>
            <a:pathLst>
              <a:path w="5810884" h="59055">
                <a:moveTo>
                  <a:pt x="5810758" y="0"/>
                </a:moveTo>
                <a:lnTo>
                  <a:pt x="0" y="0"/>
                </a:lnTo>
                <a:lnTo>
                  <a:pt x="0" y="58558"/>
                </a:lnTo>
                <a:lnTo>
                  <a:pt x="5810758" y="58558"/>
                </a:lnTo>
                <a:lnTo>
                  <a:pt x="58107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19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288"/>
            <a:ext cx="5757545" cy="2151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7. Format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Penyusunan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Rujukan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dan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Daftar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Pustaka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800"/>
              </a:lnSpc>
              <a:spcBef>
                <a:spcPts val="1200"/>
              </a:spcBef>
            </a:pPr>
            <a:r>
              <a:rPr sz="1200" dirty="0">
                <a:latin typeface="Times New Roman"/>
                <a:cs typeface="Times New Roman"/>
              </a:rPr>
              <a:t>Penulisan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sistem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harvard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(author-</a:t>
            </a:r>
            <a:r>
              <a:rPr sz="1200" i="1" dirty="0">
                <a:latin typeface="Times New Roman"/>
                <a:cs typeface="Times New Roman"/>
              </a:rPr>
              <a:t>date</a:t>
            </a:r>
            <a:r>
              <a:rPr sz="1200" i="1" spc="16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style)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Sistem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harvard menggunakan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nama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penulis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publikasi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urutan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pemunculan</a:t>
            </a:r>
            <a:r>
              <a:rPr sz="1200" spc="-10" dirty="0">
                <a:latin typeface="Times New Roman"/>
                <a:cs typeface="Times New Roman"/>
              </a:rPr>
              <a:t> berdasarkan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nama </a:t>
            </a:r>
            <a:r>
              <a:rPr sz="1200" dirty="0">
                <a:latin typeface="Times New Roman"/>
                <a:cs typeface="Times New Roman"/>
              </a:rPr>
              <a:t>penulis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alfabetis.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penulis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ditulis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menambahkan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huruf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seterusnya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tepat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belakang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publikasi </a:t>
            </a:r>
            <a:r>
              <a:rPr sz="1200" dirty="0">
                <a:latin typeface="Times New Roman"/>
                <a:cs typeface="Times New Roman"/>
              </a:rPr>
              <a:t>(baik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penulisan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maupun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sitasi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naskah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tulisan).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Alamat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Internet </a:t>
            </a:r>
            <a:r>
              <a:rPr sz="1200" dirty="0">
                <a:latin typeface="Times New Roman"/>
                <a:cs typeface="Times New Roman"/>
              </a:rPr>
              <a:t>ditulis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huruf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miring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(italic)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Terdapat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banyak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sistem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harvard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spc="-10" dirty="0">
                <a:latin typeface="Times New Roman"/>
                <a:cs typeface="Times New Roman"/>
              </a:rPr>
              <a:t>digunakan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 </a:t>
            </a:r>
            <a:r>
              <a:rPr sz="1200" spc="-10" dirty="0">
                <a:latin typeface="Times New Roman"/>
                <a:cs typeface="Times New Roman"/>
              </a:rPr>
              <a:t>berbagai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jurnal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dunia. </a:t>
            </a:r>
            <a:r>
              <a:rPr sz="1200" spc="-10" dirty="0">
                <a:latin typeface="Times New Roman"/>
                <a:cs typeface="Times New Roman"/>
              </a:rPr>
              <a:t>Penyusunan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pustaka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perangkat </a:t>
            </a:r>
            <a:r>
              <a:rPr sz="1200" dirty="0">
                <a:latin typeface="Times New Roman"/>
                <a:cs typeface="Times New Roman"/>
              </a:rPr>
              <a:t>lunak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manajemen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referensi </a:t>
            </a:r>
            <a:r>
              <a:rPr sz="1200" dirty="0">
                <a:latin typeface="Times New Roman"/>
                <a:cs typeface="Times New Roman"/>
              </a:rPr>
              <a:t>Mendeley 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dikembangkan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Elsevier.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Cara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penulisan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sistematika: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20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996" y="3032700"/>
          <a:ext cx="5765800" cy="5722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1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21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4315"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Sumber</a:t>
                      </a:r>
                      <a:r>
                        <a:rPr sz="12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Penulisan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Format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Penulisan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4440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Buku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Penulis1,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Penulis2,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Penulis….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(Nama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belakang,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depan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59690" algn="r">
                        <a:lnSpc>
                          <a:spcPts val="138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disingkat).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publikasi.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i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Buku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cetak</a:t>
                      </a:r>
                      <a:r>
                        <a:rPr sz="1200" i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miring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algn="just">
                        <a:lnSpc>
                          <a:spcPts val="138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Edisi,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Penerbit.Tempat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Publikasi.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marR="59690" indent="-360680" algn="just">
                        <a:lnSpc>
                          <a:spcPts val="138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Hodges,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N.J.</a:t>
                      </a:r>
                      <a:r>
                        <a:rPr sz="1200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Link,</a:t>
                      </a:r>
                      <a:r>
                        <a:rPr sz="1200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A.N.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2018.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Knowledge-Intensive Entrepreneurship: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 Analysis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European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Textile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200" i="1" spc="3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Apparel</a:t>
                      </a:r>
                      <a:r>
                        <a:rPr sz="1200" i="1" spc="3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Industries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3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Edisi</a:t>
                      </a:r>
                      <a:r>
                        <a:rPr sz="1200" spc="3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1200" spc="3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Springer International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Publishing.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Cham.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9995"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Artikel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atau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Jurnal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Penulis1,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Penulis2,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Penulis….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(Nama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belakang,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depan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marR="5778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disingkat).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4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publikasi.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spc="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Artikel.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Nama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Jurnal</a:t>
                      </a:r>
                      <a:r>
                        <a:rPr sz="1200" i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cetak</a:t>
                      </a:r>
                      <a:r>
                        <a:rPr sz="1200" i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miring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Volume:nomor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halaman.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Flowers,</a:t>
                      </a:r>
                      <a:r>
                        <a:rPr sz="12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12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Meyer,</a:t>
                      </a:r>
                      <a:r>
                        <a:rPr sz="12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M.</a:t>
                      </a:r>
                      <a:r>
                        <a:rPr sz="12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2020.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How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can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entrepreneurs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marR="59690" algn="just">
                        <a:lnSpc>
                          <a:spcPct val="94800"/>
                        </a:lnSpc>
                        <a:spcBef>
                          <a:spcPts val="4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benefit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from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user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knowledge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create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innovation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digital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services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sector?</a:t>
                      </a:r>
                      <a:r>
                        <a:rPr sz="12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Journal</a:t>
                      </a:r>
                      <a:r>
                        <a:rPr sz="1200" i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2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Business</a:t>
                      </a:r>
                      <a:r>
                        <a:rPr sz="12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Research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119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(11):122-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130.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125">
                <a:tc>
                  <a:txBody>
                    <a:bodyPr/>
                    <a:lstStyle/>
                    <a:p>
                      <a:pPr marL="69215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 marR="116205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Prosiding Seminar/Conference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065" marR="58419" indent="-360680" algn="just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Penulis1,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Penulis2,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Penulis….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(Nama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belakang,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depan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disingkat).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publikasi.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spc="1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artikel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i="1" spc="14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Nama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marR="62230" algn="just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Konferensi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cetak miring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).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Tanggal,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Bulan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Tahun,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Kota,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Negara.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Halaman.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marR="60960" indent="-360680" algn="just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Tekin,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M.,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Baş,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D.,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Geçkil,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T.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Koyuncuoğlu,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Ö.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2019.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Entrepreneurial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competences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university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students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marR="59690" algn="just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29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digital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age:</a:t>
                      </a:r>
                      <a:r>
                        <a:rPr sz="1200" spc="29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scale</a:t>
                      </a:r>
                      <a:r>
                        <a:rPr sz="1200" spc="30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development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study.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Proceedings</a:t>
                      </a:r>
                      <a:r>
                        <a:rPr sz="1200" i="1" spc="14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200" i="1" spc="14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i="1" spc="15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International</a:t>
                      </a:r>
                      <a:r>
                        <a:rPr sz="1200" i="1" spc="15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Symposium</a:t>
                      </a:r>
                      <a:r>
                        <a:rPr sz="1200" i="1" spc="16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for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Production</a:t>
                      </a:r>
                      <a:r>
                        <a:rPr sz="1200" i="1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Research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28-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12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Agustus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2019,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Vienna,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algn="just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Austria.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pp.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593-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604.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3805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Skripsi/Tesis/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Disertasi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algn="just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Penulis</a:t>
                      </a:r>
                      <a:r>
                        <a:rPr sz="12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(Nama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belakang,</a:t>
                      </a:r>
                      <a:r>
                        <a:rPr sz="1200" spc="3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depan</a:t>
                      </a:r>
                      <a:r>
                        <a:rPr sz="1200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disingkat).</a:t>
                      </a:r>
                      <a:r>
                        <a:rPr sz="1200" spc="3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marR="57150" algn="just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publikasi.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Judul.</a:t>
                      </a:r>
                      <a:r>
                        <a:rPr sz="12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Skripsi,</a:t>
                      </a:r>
                      <a:r>
                        <a:rPr sz="1200" i="1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Tesis,</a:t>
                      </a:r>
                      <a:r>
                        <a:rPr sz="1200" i="1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atau</a:t>
                      </a:r>
                      <a:r>
                        <a:rPr sz="1200" i="1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Disertasi</a:t>
                      </a:r>
                      <a:r>
                        <a:rPr sz="1200" i="1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cetak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miring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Universitas.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065" marR="57785" indent="-360680" algn="just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Rimastuty,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T.R.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2020.</a:t>
                      </a:r>
                      <a:r>
                        <a:rPr sz="1200" spc="16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Dampak</a:t>
                      </a:r>
                      <a:r>
                        <a:rPr sz="1200" spc="15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Dynamic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Capabilities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terhadap</a:t>
                      </a:r>
                      <a:r>
                        <a:rPr sz="1200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Sustainability</a:t>
                      </a:r>
                      <a:r>
                        <a:rPr sz="1200" spc="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Business</a:t>
                      </a:r>
                      <a:r>
                        <a:rPr sz="1200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Performance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pada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UMKM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3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Kulon</a:t>
                      </a:r>
                      <a:r>
                        <a:rPr sz="1200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Progo.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Tesis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4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Universitas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Islam Indonesia.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14996" y="914721"/>
          <a:ext cx="5737223" cy="5310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8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37005"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Website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Penulis</a:t>
                      </a:r>
                      <a:r>
                        <a:rPr sz="12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(Nama</a:t>
                      </a:r>
                      <a:r>
                        <a:rPr sz="1200" spc="3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belakang,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depan</a:t>
                      </a:r>
                      <a:r>
                        <a:rPr sz="12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disingkat).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Tahun.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5334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i="1" spc="10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cetak</a:t>
                      </a:r>
                      <a:r>
                        <a:rPr sz="1200" i="1" spc="12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miring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).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Alamat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Uniform</a:t>
                      </a:r>
                      <a:r>
                        <a:rPr sz="1200" i="1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Resources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Locator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(URL).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Tanggal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diakses.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51435" indent="-360680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Barker,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J.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2021.</a:t>
                      </a:r>
                      <a:r>
                        <a:rPr sz="12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Your</a:t>
                      </a:r>
                      <a:r>
                        <a:rPr sz="1200" i="1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big</a:t>
                      </a:r>
                      <a:r>
                        <a:rPr sz="1200" i="1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agenda</a:t>
                      </a:r>
                      <a:r>
                        <a:rPr sz="1200" i="1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just</a:t>
                      </a:r>
                      <a:r>
                        <a:rPr sz="1200" i="1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got</a:t>
                      </a:r>
                      <a:r>
                        <a:rPr sz="1200" i="1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bigger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URL: </a:t>
                      </a:r>
                      <a:r>
                        <a:rPr sz="1200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https://www2.deloitte.com/global/en/insights/topics/st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178435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rategy/current-business-problems-strategic-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imperatives.html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Diakses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tanggal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Desember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2021.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7045"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Undang-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Undang</a:t>
                      </a:r>
                      <a:r>
                        <a:rPr sz="12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dan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Peraturan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 algn="just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Penulis.</a:t>
                      </a:r>
                      <a:r>
                        <a:rPr sz="12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terbit.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i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dokumen</a:t>
                      </a: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yakni</a:t>
                      </a: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Undang-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55244" algn="just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Undang</a:t>
                      </a:r>
                      <a:r>
                        <a:rPr sz="1200" i="1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atau</a:t>
                      </a:r>
                      <a:r>
                        <a:rPr sz="1200" i="1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Peraturan</a:t>
                      </a:r>
                      <a:r>
                        <a:rPr sz="1200" i="1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Pemerintah</a:t>
                      </a:r>
                      <a:r>
                        <a:rPr sz="1200" i="1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cetak</a:t>
                      </a:r>
                      <a:r>
                        <a:rPr sz="1200" i="1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miring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).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Keterangan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Penerbitan.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Penerbit.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Tempat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Penerbitan.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52705" indent="-360680" algn="just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Pemerintah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Indonesia.</a:t>
                      </a:r>
                      <a:r>
                        <a:rPr sz="12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2017.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Undang-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Undang</a:t>
                      </a:r>
                      <a:r>
                        <a:rPr sz="1200" i="1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200" i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200" i="1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Tahun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2017</a:t>
                      </a:r>
                      <a:r>
                        <a:rPr sz="12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tentang</a:t>
                      </a:r>
                      <a:r>
                        <a:rPr sz="1200" i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Pemilihan</a:t>
                      </a:r>
                      <a:r>
                        <a:rPr sz="1200" i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Umum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Lembaran</a:t>
                      </a:r>
                      <a:r>
                        <a:rPr sz="1200" i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Negara</a:t>
                      </a:r>
                      <a:r>
                        <a:rPr sz="12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algn="just">
                        <a:lnSpc>
                          <a:spcPts val="130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2017,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60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Sekretariat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Negara.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Jakarta.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52069" indent="-360680" algn="just">
                        <a:lnSpc>
                          <a:spcPct val="961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Kementerian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Pendidikan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Kebudayaan.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2020.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Peraturan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Menteri</a:t>
                      </a: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Pendidikan</a:t>
                      </a: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Kebudayaan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(Permendikbud)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Nomor</a:t>
                      </a:r>
                      <a:r>
                        <a:rPr sz="1200" i="1" spc="1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i="1" spc="12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i="1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2020</a:t>
                      </a:r>
                      <a:r>
                        <a:rPr sz="1200" i="1" spc="1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tentang</a:t>
                      </a:r>
                      <a:r>
                        <a:rPr sz="1200" i="1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Standar</a:t>
                      </a:r>
                      <a:r>
                        <a:rPr sz="1200" i="1" spc="114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Nasional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Pendidikan</a:t>
                      </a:r>
                      <a:r>
                        <a:rPr sz="1200" i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Tinggi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Kemendikbud.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Jakarta.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9655"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  <a:tabLst>
                          <a:tab pos="568960" algn="l"/>
                          <a:tab pos="111823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Surat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Kabar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atau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ts val="141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Media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Cetak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lainnya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Penulis.</a:t>
                      </a:r>
                      <a:r>
                        <a:rPr sz="1200" spc="3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(Nama</a:t>
                      </a:r>
                      <a:r>
                        <a:rPr sz="12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belakang,</a:t>
                      </a:r>
                      <a:r>
                        <a:rPr sz="1200" spc="3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depan</a:t>
                      </a:r>
                      <a:r>
                        <a:rPr sz="12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disingkat).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5651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terbit.</a:t>
                      </a:r>
                      <a:r>
                        <a:rPr sz="12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tulisan.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Tempat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penerbitan:</a:t>
                      </a:r>
                      <a:r>
                        <a:rPr sz="12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Nama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Media.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(tanggal,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bulan,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tahun),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halaman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ke-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berapa.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3830">
                        <a:lnSpc>
                          <a:spcPts val="132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Linawati,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2012.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Hikmah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Kebijakan Para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Pemimpin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Baru.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Jakarta: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Media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Indonesia.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(15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Maret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2012),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5.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8545"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Film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atau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Video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Produsen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Film</a:t>
                      </a:r>
                      <a:r>
                        <a:rPr sz="12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atau</a:t>
                      </a:r>
                      <a:r>
                        <a:rPr sz="12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Pembuat</a:t>
                      </a:r>
                      <a:r>
                        <a:rPr sz="12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Video.</a:t>
                      </a:r>
                      <a:r>
                        <a:rPr sz="12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terbit.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5588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i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film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atau</a:t>
                      </a: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video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cetak</a:t>
                      </a:r>
                      <a:r>
                        <a:rPr sz="1200" i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miring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).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Tempat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produsen.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produsen. Durasi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film/video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 marR="52705" indent="-360680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Handfield,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D.,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Lunder,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K.,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Renner,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J.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Ryder,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A.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2016.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Founder.</a:t>
                      </a:r>
                      <a:r>
                        <a:rPr sz="1200" i="1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Amerika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Serikat.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Weinstein</a:t>
                      </a:r>
                      <a:r>
                        <a:rPr sz="1200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Company.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4510">
                        <a:lnSpc>
                          <a:spcPts val="135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115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menit.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21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296" y="6521462"/>
            <a:ext cx="5765165" cy="3166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Contoh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Pustaka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sistem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Harvard:</a:t>
            </a:r>
            <a:endParaRPr sz="1200">
              <a:latin typeface="Times New Roman"/>
              <a:cs typeface="Times New Roman"/>
            </a:endParaRPr>
          </a:p>
          <a:p>
            <a:pPr marL="373380" marR="5715" indent="-361315" algn="just">
              <a:lnSpc>
                <a:spcPct val="95300"/>
              </a:lnSpc>
              <a:spcBef>
                <a:spcPts val="1220"/>
              </a:spcBef>
            </a:pPr>
            <a:r>
              <a:rPr sz="1200" spc="-10" dirty="0">
                <a:latin typeface="Times New Roman"/>
                <a:cs typeface="Times New Roman"/>
              </a:rPr>
              <a:t>Abdel-</a:t>
            </a:r>
            <a:r>
              <a:rPr sz="1200" dirty="0">
                <a:latin typeface="Times New Roman"/>
                <a:cs typeface="Times New Roman"/>
              </a:rPr>
              <a:t>Daim,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M.M.,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Khalifa, H.A.,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Abushouk,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A.I.,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Dkhil,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M.A.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Al-</a:t>
            </a:r>
            <a:r>
              <a:rPr sz="1200" dirty="0">
                <a:latin typeface="Times New Roman"/>
                <a:cs typeface="Times New Roman"/>
              </a:rPr>
              <a:t>Quraishy,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S.A.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2017. </a:t>
            </a:r>
            <a:r>
              <a:rPr sz="1200" dirty="0">
                <a:latin typeface="Times New Roman"/>
                <a:cs typeface="Times New Roman"/>
              </a:rPr>
              <a:t>Diosmin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attenuates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methotrexate-</a:t>
            </a:r>
            <a:r>
              <a:rPr sz="1200" dirty="0">
                <a:latin typeface="Times New Roman"/>
                <a:cs typeface="Times New Roman"/>
              </a:rPr>
              <a:t>induced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hepatic,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renal,</a:t>
            </a:r>
            <a:r>
              <a:rPr sz="1200" spc="16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cardiac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injury: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spc="-50" dirty="0">
                <a:latin typeface="Times New Roman"/>
                <a:cs typeface="Times New Roman"/>
              </a:rPr>
              <a:t>a </a:t>
            </a:r>
            <a:r>
              <a:rPr sz="1200" dirty="0">
                <a:latin typeface="Times New Roman"/>
                <a:cs typeface="Times New Roman"/>
              </a:rPr>
              <a:t>biochemical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histopathological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study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mice.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Oxidative</a:t>
            </a:r>
            <a:r>
              <a:rPr sz="1200" i="1" spc="27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medicine</a:t>
            </a:r>
            <a:r>
              <a:rPr sz="1200" i="1" spc="28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and</a:t>
            </a:r>
            <a:r>
              <a:rPr sz="1200" i="1" spc="31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cellular </a:t>
            </a:r>
            <a:r>
              <a:rPr sz="1200" i="1" dirty="0">
                <a:latin typeface="Times New Roman"/>
                <a:cs typeface="Times New Roman"/>
              </a:rPr>
              <a:t>longevity</a:t>
            </a:r>
            <a:r>
              <a:rPr sz="1200" dirty="0">
                <a:latin typeface="Times New Roman"/>
                <a:cs typeface="Times New Roman"/>
              </a:rPr>
              <a:t>, 2017. ID: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3281670.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pages.</a:t>
            </a:r>
            <a:endParaRPr sz="1200">
              <a:latin typeface="Times New Roman"/>
              <a:cs typeface="Times New Roman"/>
            </a:endParaRPr>
          </a:p>
          <a:p>
            <a:pPr marL="373380" marR="5080" indent="-361315" algn="just">
              <a:lnSpc>
                <a:spcPct val="96100"/>
              </a:lnSpc>
            </a:pPr>
            <a:r>
              <a:rPr sz="1200" dirty="0">
                <a:latin typeface="Times New Roman"/>
                <a:cs typeface="Times New Roman"/>
              </a:rPr>
              <a:t>Abdifetah,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O.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Na-</a:t>
            </a:r>
            <a:r>
              <a:rPr sz="1200" dirty="0">
                <a:latin typeface="Times New Roman"/>
                <a:cs typeface="Times New Roman"/>
              </a:rPr>
              <a:t>Bangchang,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K.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2019.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Pharmacokinetic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studies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nanoparticles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</a:t>
            </a:r>
            <a:r>
              <a:rPr sz="1200" dirty="0">
                <a:latin typeface="Times New Roman"/>
                <a:cs typeface="Times New Roman"/>
              </a:rPr>
              <a:t>delivery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system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conventional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drugs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herb-</a:t>
            </a:r>
            <a:r>
              <a:rPr sz="1200" dirty="0">
                <a:latin typeface="Times New Roman"/>
                <a:cs typeface="Times New Roman"/>
              </a:rPr>
              <a:t>derived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compounds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cancer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therapy: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systematic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review’,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International</a:t>
            </a:r>
            <a:r>
              <a:rPr sz="1200" i="1" spc="3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Journal</a:t>
            </a:r>
            <a:r>
              <a:rPr sz="1200" i="1" spc="3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of</a:t>
            </a:r>
            <a:r>
              <a:rPr sz="1200" i="1" spc="3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Nanomedicine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14,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pp.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5659–5677. doi:10.2147/IJN.S213229.</a:t>
            </a:r>
            <a:endParaRPr sz="1200">
              <a:latin typeface="Times New Roman"/>
              <a:cs typeface="Times New Roman"/>
            </a:endParaRPr>
          </a:p>
          <a:p>
            <a:pPr marL="373380" marR="8255" indent="-361315" algn="just">
              <a:lnSpc>
                <a:spcPts val="1380"/>
              </a:lnSpc>
              <a:spcBef>
                <a:spcPts val="35"/>
              </a:spcBef>
            </a:pPr>
            <a:r>
              <a:rPr sz="1200" dirty="0">
                <a:latin typeface="Times New Roman"/>
                <a:cs typeface="Times New Roman"/>
              </a:rPr>
              <a:t>Ahmed,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S.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Zlate,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A.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2012.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Capital</a:t>
            </a:r>
            <a:r>
              <a:rPr sz="1200" i="1" spc="1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flows</a:t>
            </a:r>
            <a:r>
              <a:rPr sz="1200" i="1" spc="114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to</a:t>
            </a:r>
            <a:r>
              <a:rPr sz="1200" i="1" spc="1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emerging</a:t>
            </a:r>
            <a:r>
              <a:rPr sz="1200" i="1" spc="1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market</a:t>
            </a:r>
            <a:r>
              <a:rPr sz="1200" i="1" spc="1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economies:</a:t>
            </a:r>
            <a:r>
              <a:rPr sz="1200" i="1" spc="1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A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brave</a:t>
            </a:r>
            <a:r>
              <a:rPr sz="1200" i="1" spc="85" dirty="0">
                <a:latin typeface="Times New Roman"/>
                <a:cs typeface="Times New Roman"/>
              </a:rPr>
              <a:t> </a:t>
            </a:r>
            <a:r>
              <a:rPr sz="1200" i="1" spc="-25" dirty="0">
                <a:latin typeface="Times New Roman"/>
                <a:cs typeface="Times New Roman"/>
              </a:rPr>
              <a:t>new </a:t>
            </a:r>
            <a:r>
              <a:rPr sz="1200" i="1" dirty="0">
                <a:latin typeface="Times New Roman"/>
                <a:cs typeface="Times New Roman"/>
              </a:rPr>
              <a:t>world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Hyperlink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reference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not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valid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URL: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  <a:hlinkClick r:id="rId3"/>
              </a:rPr>
              <a:t>https://newworld/234/paper.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Diakses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tanggal </a:t>
            </a:r>
            <a:r>
              <a:rPr sz="1200" dirty="0">
                <a:latin typeface="Times New Roman"/>
                <a:cs typeface="Times New Roman"/>
              </a:rPr>
              <a:t>18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Juni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2013.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290"/>
              </a:lnSpc>
            </a:pPr>
            <a:r>
              <a:rPr sz="1200" dirty="0">
                <a:latin typeface="Times New Roman"/>
                <a:cs typeface="Times New Roman"/>
              </a:rPr>
              <a:t>Cartlidge,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2012</a:t>
            </a:r>
            <a:r>
              <a:rPr sz="1200" i="1" dirty="0">
                <a:latin typeface="Times New Roman"/>
                <a:cs typeface="Times New Roman"/>
              </a:rPr>
              <a:t>.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Crossing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boundaries: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Using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fact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fiction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adult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learning</a:t>
            </a:r>
            <a:r>
              <a:rPr sz="1200" i="1" dirty="0">
                <a:latin typeface="Times New Roman"/>
                <a:cs typeface="Times New Roman"/>
              </a:rPr>
              <a:t>.</a:t>
            </a:r>
            <a:r>
              <a:rPr sz="1200" i="1" spc="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The</a:t>
            </a:r>
            <a:r>
              <a:rPr sz="1200" i="1" spc="2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Journal</a:t>
            </a:r>
            <a:endParaRPr sz="1200">
              <a:latin typeface="Times New Roman"/>
              <a:cs typeface="Times New Roman"/>
            </a:endParaRPr>
          </a:p>
          <a:p>
            <a:pPr marL="373380" algn="just">
              <a:lnSpc>
                <a:spcPts val="1385"/>
              </a:lnSpc>
            </a:pPr>
            <a:r>
              <a:rPr sz="1200" i="1" dirty="0">
                <a:latin typeface="Times New Roman"/>
                <a:cs typeface="Times New Roman"/>
              </a:rPr>
              <a:t>of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Artistic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and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Creative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Education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(1):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94-</a:t>
            </a:r>
            <a:r>
              <a:rPr sz="1200" spc="-20" dirty="0">
                <a:latin typeface="Times New Roman"/>
                <a:cs typeface="Times New Roman"/>
              </a:rPr>
              <a:t>111.</a:t>
            </a:r>
            <a:endParaRPr sz="1200">
              <a:latin typeface="Times New Roman"/>
              <a:cs typeface="Times New Roman"/>
            </a:endParaRPr>
          </a:p>
          <a:p>
            <a:pPr marL="373380" marR="5715" indent="-361315" algn="just">
              <a:lnSpc>
                <a:spcPts val="1380"/>
              </a:lnSpc>
              <a:spcBef>
                <a:spcPts val="70"/>
              </a:spcBef>
            </a:pPr>
            <a:r>
              <a:rPr sz="1200" dirty="0">
                <a:latin typeface="Times New Roman"/>
                <a:cs typeface="Times New Roman"/>
              </a:rPr>
              <a:t>Chung,</a:t>
            </a:r>
            <a:r>
              <a:rPr sz="1200" spc="1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A.I.</a:t>
            </a:r>
            <a:r>
              <a:rPr sz="1200" spc="17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2020.</a:t>
            </a:r>
            <a:r>
              <a:rPr sz="1200" spc="175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The</a:t>
            </a:r>
            <a:r>
              <a:rPr sz="1200" i="1" spc="145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development</a:t>
            </a:r>
            <a:r>
              <a:rPr sz="1200" i="1" spc="135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of</a:t>
            </a:r>
            <a:r>
              <a:rPr sz="1200" i="1" spc="155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earthquake</a:t>
            </a:r>
            <a:r>
              <a:rPr sz="1200" i="1" spc="155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early</a:t>
            </a:r>
            <a:r>
              <a:rPr sz="1200" i="1" spc="160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warning</a:t>
            </a:r>
            <a:r>
              <a:rPr sz="1200" i="1" spc="165" dirty="0">
                <a:latin typeface="Times New Roman"/>
                <a:cs typeface="Times New Roman"/>
              </a:rPr>
              <a:t>  </a:t>
            </a:r>
            <a:r>
              <a:rPr sz="1200" i="1" dirty="0">
                <a:latin typeface="Times New Roman"/>
                <a:cs typeface="Times New Roman"/>
              </a:rPr>
              <a:t>methods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spc="-20" dirty="0">
                <a:latin typeface="Times New Roman"/>
                <a:cs typeface="Times New Roman"/>
              </a:rPr>
              <a:t>URL: </a:t>
            </a:r>
            <a:r>
              <a:rPr sz="1200" spc="-10" dirty="0">
                <a:latin typeface="Times New Roman"/>
                <a:cs typeface="Times New Roman"/>
              </a:rPr>
              <a:t>https://</a:t>
            </a:r>
            <a:r>
              <a:rPr sz="1200" spc="-10" dirty="0">
                <a:latin typeface="Times New Roman"/>
                <a:cs typeface="Times New Roman"/>
                <a:hlinkClick r:id="rId4"/>
              </a:rPr>
              <a:t>www.nature.com/articles/s43017-020-0070-</a:t>
            </a:r>
            <a:r>
              <a:rPr sz="1200" dirty="0">
                <a:latin typeface="Times New Roman"/>
                <a:cs typeface="Times New Roman"/>
                <a:hlinkClick r:id="rId4"/>
              </a:rPr>
              <a:t>x.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Diakses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tanggal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19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Januari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2021.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55"/>
              </a:lnSpc>
            </a:pPr>
            <a:r>
              <a:rPr sz="1200" dirty="0">
                <a:latin typeface="Times New Roman"/>
                <a:cs typeface="Times New Roman"/>
              </a:rPr>
              <a:t>Fatimah,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A.S.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2020.</a:t>
            </a:r>
            <a:r>
              <a:rPr sz="1200" spc="1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Deteksi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Residu</a:t>
            </a:r>
            <a:r>
              <a:rPr sz="1200" spc="12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Antibiotik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Minuman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Susu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Aneka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spc="-20" dirty="0">
                <a:latin typeface="Times New Roman"/>
                <a:cs typeface="Times New Roman"/>
              </a:rPr>
              <a:t>Rasa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68975" cy="65227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373380" marR="15875" algn="just">
              <a:lnSpc>
                <a:spcPts val="1390"/>
              </a:lnSpc>
              <a:spcBef>
                <a:spcPts val="190"/>
              </a:spcBef>
            </a:pP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Metode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Yogurt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Test.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Tesis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Fakultas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Kedokteran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Hewan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IPB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University, Bogor.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Goyal,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M.R.,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Suleria,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H.A.R.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Harikrishnan,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R.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(2020)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The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Role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of</a:t>
            </a:r>
            <a:r>
              <a:rPr sz="1200" i="1" spc="4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Phytoconstitutents</a:t>
            </a:r>
            <a:r>
              <a:rPr sz="1200" i="1" spc="85" dirty="0">
                <a:latin typeface="Times New Roman"/>
                <a:cs typeface="Times New Roman"/>
              </a:rPr>
              <a:t> </a:t>
            </a:r>
            <a:r>
              <a:rPr sz="1200" i="1" spc="-25" dirty="0">
                <a:latin typeface="Times New Roman"/>
                <a:cs typeface="Times New Roman"/>
              </a:rPr>
              <a:t>in</a:t>
            </a:r>
            <a:endParaRPr sz="1200">
              <a:latin typeface="Times New Roman"/>
              <a:cs typeface="Times New Roman"/>
            </a:endParaRPr>
          </a:p>
          <a:p>
            <a:pPr marL="373380" algn="just">
              <a:lnSpc>
                <a:spcPts val="1385"/>
              </a:lnSpc>
            </a:pPr>
            <a:r>
              <a:rPr sz="1200" i="1" dirty="0">
                <a:latin typeface="Times New Roman"/>
                <a:cs typeface="Times New Roman"/>
              </a:rPr>
              <a:t>Health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Care: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Biocompounds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in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Medicinal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Plants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CRC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Press.</a:t>
            </a:r>
            <a:endParaRPr sz="1200">
              <a:latin typeface="Times New Roman"/>
              <a:cs typeface="Times New Roman"/>
            </a:endParaRPr>
          </a:p>
          <a:p>
            <a:pPr marL="373380" marR="18415" indent="-361315" algn="just">
              <a:lnSpc>
                <a:spcPct val="94900"/>
              </a:lnSpc>
              <a:spcBef>
                <a:spcPts val="45"/>
              </a:spcBef>
            </a:pPr>
            <a:r>
              <a:rPr sz="1200" dirty="0">
                <a:latin typeface="Times New Roman"/>
                <a:cs typeface="Times New Roman"/>
              </a:rPr>
              <a:t>Hsu,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C.C.,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M.H.,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Cheng,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J.T.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Wu,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M.C.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2017.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Diosmin,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citrus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nutrient,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activates </a:t>
            </a:r>
            <a:r>
              <a:rPr sz="1200" dirty="0">
                <a:latin typeface="Times New Roman"/>
                <a:cs typeface="Times New Roman"/>
              </a:rPr>
              <a:t>imidazoline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receptors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alleviate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blood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glucose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type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1-like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diabetic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rats. </a:t>
            </a:r>
            <a:r>
              <a:rPr sz="1200" i="1" dirty="0">
                <a:latin typeface="Times New Roman"/>
                <a:cs typeface="Times New Roman"/>
              </a:rPr>
              <a:t>Nutrients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9(7),</a:t>
            </a:r>
            <a:r>
              <a:rPr sz="1200" spc="-20" dirty="0">
                <a:latin typeface="Times New Roman"/>
                <a:cs typeface="Times New Roman"/>
              </a:rPr>
              <a:t> 684.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55"/>
              </a:lnSpc>
            </a:pPr>
            <a:r>
              <a:rPr sz="1200" dirty="0">
                <a:latin typeface="Times New Roman"/>
                <a:cs typeface="Times New Roman"/>
              </a:rPr>
              <a:t>Ikawati,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Z.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2018.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Farmakologi</a:t>
            </a:r>
            <a:r>
              <a:rPr sz="1200" i="1" spc="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Molekuler:</a:t>
            </a:r>
            <a:r>
              <a:rPr sz="1200" i="1" spc="4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Target</a:t>
            </a:r>
            <a:r>
              <a:rPr sz="1200" i="1" spc="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Aksi</a:t>
            </a:r>
            <a:r>
              <a:rPr sz="1200" i="1" spc="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Obat Dan</a:t>
            </a:r>
            <a:r>
              <a:rPr sz="1200" i="1" spc="5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Mekanisme</a:t>
            </a:r>
            <a:r>
              <a:rPr sz="1200" i="1" spc="4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Molekulernya</a:t>
            </a:r>
            <a:r>
              <a:rPr sz="1200" spc="-1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373380" algn="just">
              <a:lnSpc>
                <a:spcPts val="1385"/>
              </a:lnSpc>
            </a:pPr>
            <a:r>
              <a:rPr sz="1200" dirty="0">
                <a:latin typeface="Times New Roman"/>
                <a:cs typeface="Times New Roman"/>
              </a:rPr>
              <a:t>UGM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PRESS.</a:t>
            </a:r>
            <a:endParaRPr sz="1200">
              <a:latin typeface="Times New Roman"/>
              <a:cs typeface="Times New Roman"/>
            </a:endParaRPr>
          </a:p>
          <a:p>
            <a:pPr marL="373380" marR="12065" indent="-361315" algn="just">
              <a:lnSpc>
                <a:spcPts val="1380"/>
              </a:lnSpc>
              <a:spcBef>
                <a:spcPts val="70"/>
              </a:spcBef>
            </a:pPr>
            <a:r>
              <a:rPr sz="1200" dirty="0">
                <a:latin typeface="Times New Roman"/>
                <a:cs typeface="Times New Roman"/>
              </a:rPr>
              <a:t>Islam,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J.,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Shree,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A.,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Afzal,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S.M.,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Vafa,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Sultana,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2020. Protective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effect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Diosmin </a:t>
            </a:r>
            <a:r>
              <a:rPr sz="1200" dirty="0">
                <a:latin typeface="Times New Roman"/>
                <a:cs typeface="Times New Roman"/>
              </a:rPr>
              <a:t>against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benzo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(a)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pyrene‐induced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lung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injury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Swiss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Albino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Mice.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Environmental </a:t>
            </a:r>
            <a:r>
              <a:rPr sz="1200" i="1" dirty="0">
                <a:latin typeface="Times New Roman"/>
                <a:cs typeface="Times New Roman"/>
              </a:rPr>
              <a:t>Toxicology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7(35):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747-</a:t>
            </a:r>
            <a:r>
              <a:rPr sz="1200" spc="-20" dirty="0">
                <a:latin typeface="Times New Roman"/>
                <a:cs typeface="Times New Roman"/>
              </a:rPr>
              <a:t>757.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25"/>
              </a:lnSpc>
            </a:pPr>
            <a:r>
              <a:rPr sz="1200" spc="-10" dirty="0">
                <a:latin typeface="Times New Roman"/>
                <a:cs typeface="Times New Roman"/>
              </a:rPr>
              <a:t>Kementerian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Kesehatan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RI. 2015.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Stop</a:t>
            </a:r>
            <a:r>
              <a:rPr sz="1200" i="1" spc="-4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Kanker, Infodatin,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Pusat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Data</a:t>
            </a:r>
            <a:r>
              <a:rPr sz="1200" i="1" spc="-5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dan</a:t>
            </a:r>
            <a:r>
              <a:rPr sz="1200" i="1" spc="-7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Informasi,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website,</a:t>
            </a:r>
            <a:endParaRPr sz="1200">
              <a:latin typeface="Times New Roman"/>
              <a:cs typeface="Times New Roman"/>
            </a:endParaRPr>
          </a:p>
          <a:p>
            <a:pPr marL="373380" marR="134620" algn="just">
              <a:lnSpc>
                <a:spcPts val="1380"/>
              </a:lnSpc>
              <a:spcBef>
                <a:spcPts val="70"/>
              </a:spcBef>
            </a:pPr>
            <a:r>
              <a:rPr sz="1200" spc="-10" dirty="0">
                <a:latin typeface="Times New Roman"/>
                <a:cs typeface="Times New Roman"/>
                <a:hlinkClick r:id="rId2"/>
              </a:rPr>
              <a:t>http://www.depkes.go.id/resources/download/pusdatin/infodatin/infodatin-kanker.pdf,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Diakses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tanggal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25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2015.</a:t>
            </a:r>
            <a:endParaRPr sz="1200">
              <a:latin typeface="Times New Roman"/>
              <a:cs typeface="Times New Roman"/>
            </a:endParaRPr>
          </a:p>
          <a:p>
            <a:pPr marL="373380" marR="15875" indent="-361315" algn="just">
              <a:lnSpc>
                <a:spcPts val="1350"/>
              </a:lnSpc>
              <a:spcBef>
                <a:spcPts val="30"/>
              </a:spcBef>
            </a:pPr>
            <a:r>
              <a:rPr sz="1200" dirty="0">
                <a:latin typeface="Times New Roman"/>
                <a:cs typeface="Times New Roman"/>
              </a:rPr>
              <a:t>Khoirunnisa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M.,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Miladiyah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I.,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2019.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Antioxidant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activity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study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self-nanoemulsifying </a:t>
            </a:r>
            <a:r>
              <a:rPr sz="1200" dirty="0">
                <a:latin typeface="Times New Roman"/>
                <a:cs typeface="Times New Roman"/>
              </a:rPr>
              <a:t>drug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delivery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system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(SNEDDS)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black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cumin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seed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extract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(nigella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sativa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l.)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the</a:t>
            </a:r>
            <a:endParaRPr sz="1200">
              <a:latin typeface="Times New Roman"/>
              <a:cs typeface="Times New Roman"/>
            </a:endParaRPr>
          </a:p>
          <a:p>
            <a:pPr marL="373380" marR="17780" algn="just">
              <a:lnSpc>
                <a:spcPts val="1380"/>
              </a:lnSpc>
              <a:spcBef>
                <a:spcPts val="10"/>
              </a:spcBef>
            </a:pPr>
            <a:r>
              <a:rPr sz="1200" dirty="0">
                <a:latin typeface="Times New Roman"/>
                <a:cs typeface="Times New Roman"/>
              </a:rPr>
              <a:t>dpph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method.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Thesis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publication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manuscript.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Faculty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Medicine.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Universitas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Islam Indonesia.</a:t>
            </a:r>
            <a:endParaRPr sz="1200">
              <a:latin typeface="Times New Roman"/>
              <a:cs typeface="Times New Roman"/>
            </a:endParaRPr>
          </a:p>
          <a:p>
            <a:pPr marL="373380" marR="18415" indent="-361315" algn="just">
              <a:lnSpc>
                <a:spcPts val="1380"/>
              </a:lnSpc>
              <a:spcBef>
                <a:spcPts val="5"/>
              </a:spcBef>
            </a:pPr>
            <a:r>
              <a:rPr sz="1200" spc="-10" dirty="0">
                <a:latin typeface="Times New Roman"/>
                <a:cs typeface="Times New Roman"/>
              </a:rPr>
              <a:t>Kuete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2017.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Chapter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23.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Myristica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fragrans: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Review,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35" dirty="0">
                <a:latin typeface="Times New Roman"/>
                <a:cs typeface="Times New Roman"/>
              </a:rPr>
              <a:t>in: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Medicinal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Spices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and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Vegetables </a:t>
            </a:r>
            <a:r>
              <a:rPr sz="1200" dirty="0">
                <a:latin typeface="Times New Roman"/>
                <a:cs typeface="Times New Roman"/>
              </a:rPr>
              <a:t>from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Africa, edited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Kuete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V, </a:t>
            </a:r>
            <a:r>
              <a:rPr sz="1200" spc="-10" dirty="0">
                <a:latin typeface="Times New Roman"/>
                <a:cs typeface="Times New Roman"/>
              </a:rPr>
              <a:t>Academic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Press,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London, UK. pp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497‑512.</a:t>
            </a:r>
            <a:endParaRPr sz="1200">
              <a:latin typeface="Times New Roman"/>
              <a:cs typeface="Times New Roman"/>
            </a:endParaRPr>
          </a:p>
          <a:p>
            <a:pPr marL="373380" marR="15240" indent="-361315" algn="just">
              <a:lnSpc>
                <a:spcPts val="1380"/>
              </a:lnSpc>
              <a:spcBef>
                <a:spcPts val="10"/>
              </a:spcBef>
            </a:pPr>
            <a:r>
              <a:rPr sz="1200" spc="-10" dirty="0">
                <a:latin typeface="Times New Roman"/>
                <a:cs typeface="Times New Roman"/>
              </a:rPr>
              <a:t>Michael,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2011.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Integrating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innovation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enterprise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architecture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management.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Proceeding </a:t>
            </a:r>
            <a:r>
              <a:rPr sz="1200" i="1" dirty="0">
                <a:latin typeface="Times New Roman"/>
                <a:cs typeface="Times New Roman"/>
              </a:rPr>
              <a:t>on</a:t>
            </a:r>
            <a:r>
              <a:rPr sz="1200" i="1" spc="204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Tenth</a:t>
            </a:r>
            <a:r>
              <a:rPr sz="1200" i="1" spc="204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International</a:t>
            </a:r>
            <a:r>
              <a:rPr sz="1200" i="1" spc="18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Conference</a:t>
            </a:r>
            <a:r>
              <a:rPr sz="1200" i="1" spc="20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on</a:t>
            </a:r>
            <a:r>
              <a:rPr sz="1200" i="1" spc="24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Wirt-</a:t>
            </a:r>
            <a:r>
              <a:rPr sz="1200" i="1" dirty="0">
                <a:latin typeface="Times New Roman"/>
                <a:cs typeface="Times New Roman"/>
              </a:rPr>
              <a:t>schafts</a:t>
            </a:r>
            <a:r>
              <a:rPr sz="1200" i="1" spc="22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Informatik</a:t>
            </a:r>
            <a:r>
              <a:rPr sz="1200" spc="-10" dirty="0">
                <a:latin typeface="Times New Roman"/>
                <a:cs typeface="Times New Roman"/>
              </a:rPr>
              <a:t>.16-</a:t>
            </a:r>
            <a:r>
              <a:rPr sz="1200" dirty="0">
                <a:latin typeface="Times New Roman"/>
                <a:cs typeface="Times New Roman"/>
              </a:rPr>
              <a:t>18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February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2011, </a:t>
            </a:r>
            <a:r>
              <a:rPr sz="1200" dirty="0">
                <a:latin typeface="Times New Roman"/>
                <a:cs typeface="Times New Roman"/>
              </a:rPr>
              <a:t>Zurich,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Swiss.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pp.776-</a:t>
            </a:r>
            <a:r>
              <a:rPr sz="1200" spc="-20" dirty="0">
                <a:latin typeface="Times New Roman"/>
                <a:cs typeface="Times New Roman"/>
              </a:rPr>
              <a:t>786.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325"/>
              </a:lnSpc>
            </a:pPr>
            <a:r>
              <a:rPr sz="1200" dirty="0">
                <a:latin typeface="Times New Roman"/>
                <a:cs typeface="Times New Roman"/>
              </a:rPr>
              <a:t>O’Brien,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J.A.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Marakas,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J.M.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2011.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Management</a:t>
            </a:r>
            <a:r>
              <a:rPr sz="1200" i="1" spc="3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Information</a:t>
            </a:r>
            <a:r>
              <a:rPr sz="1200" i="1" spc="29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Systems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Edisi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ke-</a:t>
            </a:r>
            <a:r>
              <a:rPr sz="1200" spc="-25" dirty="0">
                <a:latin typeface="Times New Roman"/>
                <a:cs typeface="Times New Roman"/>
              </a:rPr>
              <a:t>10.</a:t>
            </a:r>
            <a:endParaRPr sz="1200">
              <a:latin typeface="Times New Roman"/>
              <a:cs typeface="Times New Roman"/>
            </a:endParaRPr>
          </a:p>
          <a:p>
            <a:pPr marL="373380" algn="just">
              <a:lnSpc>
                <a:spcPts val="1385"/>
              </a:lnSpc>
            </a:pPr>
            <a:r>
              <a:rPr sz="1200" spc="-10" dirty="0">
                <a:latin typeface="Times New Roman"/>
                <a:cs typeface="Times New Roman"/>
              </a:rPr>
              <a:t>McGraw-</a:t>
            </a:r>
            <a:r>
              <a:rPr sz="1200" dirty="0">
                <a:latin typeface="Times New Roman"/>
                <a:cs typeface="Times New Roman"/>
              </a:rPr>
              <a:t>Hill.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New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York.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USA.</a:t>
            </a:r>
            <a:endParaRPr sz="1200">
              <a:latin typeface="Times New Roman"/>
              <a:cs typeface="Times New Roman"/>
            </a:endParaRPr>
          </a:p>
          <a:p>
            <a:pPr marL="373380" marR="5080" indent="-361315" algn="just">
              <a:lnSpc>
                <a:spcPct val="94800"/>
              </a:lnSpc>
              <a:spcBef>
                <a:spcPts val="45"/>
              </a:spcBef>
            </a:pPr>
            <a:r>
              <a:rPr sz="1200" spc="-10" dirty="0">
                <a:latin typeface="Times New Roman"/>
                <a:cs typeface="Times New Roman"/>
              </a:rPr>
              <a:t>Shalkami, </a:t>
            </a:r>
            <a:r>
              <a:rPr sz="1200" dirty="0">
                <a:latin typeface="Times New Roman"/>
                <a:cs typeface="Times New Roman"/>
              </a:rPr>
              <a:t>A.S.,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Hassan,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M.I.A.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Bakr,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A.G.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2018.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Anti-</a:t>
            </a:r>
            <a:r>
              <a:rPr sz="1200" spc="-10" dirty="0">
                <a:latin typeface="Times New Roman"/>
                <a:cs typeface="Times New Roman"/>
              </a:rPr>
              <a:t>inflammatory,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antioxidant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anti- </a:t>
            </a:r>
            <a:r>
              <a:rPr sz="1200" dirty="0">
                <a:latin typeface="Times New Roman"/>
                <a:cs typeface="Times New Roman"/>
              </a:rPr>
              <a:t>apoptotic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activity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3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diosmin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acetic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acid-induced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ulcerative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colitis.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Human</a:t>
            </a:r>
            <a:r>
              <a:rPr sz="1200" i="1" spc="370" dirty="0">
                <a:latin typeface="Times New Roman"/>
                <a:cs typeface="Times New Roman"/>
              </a:rPr>
              <a:t> </a:t>
            </a:r>
            <a:r>
              <a:rPr sz="1200" i="1" spc="-50" dirty="0">
                <a:latin typeface="Times New Roman"/>
                <a:cs typeface="Times New Roman"/>
              </a:rPr>
              <a:t>&amp; </a:t>
            </a:r>
            <a:r>
              <a:rPr sz="1200" i="1" spc="-10" dirty="0">
                <a:latin typeface="Times New Roman"/>
                <a:cs typeface="Times New Roman"/>
              </a:rPr>
              <a:t>experimental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toxicology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37(1),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78-</a:t>
            </a:r>
            <a:r>
              <a:rPr sz="1200" spc="-25" dirty="0">
                <a:latin typeface="Times New Roman"/>
                <a:cs typeface="Times New Roman"/>
              </a:rPr>
              <a:t>86.</a:t>
            </a:r>
            <a:endParaRPr sz="1200">
              <a:latin typeface="Times New Roman"/>
              <a:cs typeface="Times New Roman"/>
            </a:endParaRPr>
          </a:p>
          <a:p>
            <a:pPr marL="12700" marR="12700" algn="r">
              <a:lnSpc>
                <a:spcPts val="1380"/>
              </a:lnSpc>
              <a:spcBef>
                <a:spcPts val="45"/>
              </a:spcBef>
            </a:pPr>
            <a:r>
              <a:rPr sz="1200" spc="-10" dirty="0">
                <a:latin typeface="Times New Roman"/>
                <a:cs typeface="Times New Roman"/>
              </a:rPr>
              <a:t>Sulichantini,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E.D.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2015.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Metabolit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Sekunder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Melalui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Kultur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Jaringan’,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Proceeding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spc="-25" dirty="0">
                <a:latin typeface="Times New Roman"/>
                <a:cs typeface="Times New Roman"/>
              </a:rPr>
              <a:t>of </a:t>
            </a:r>
            <a:r>
              <a:rPr sz="1200" i="1" spc="-10" dirty="0">
                <a:latin typeface="Times New Roman"/>
                <a:cs typeface="Times New Roman"/>
              </a:rPr>
              <a:t>Mulawarman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Pharmaceuticals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Conferences</a:t>
            </a:r>
            <a:r>
              <a:rPr sz="1200" spc="-10" dirty="0">
                <a:latin typeface="Times New Roman"/>
                <a:cs typeface="Times New Roman"/>
              </a:rPr>
              <a:t>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pp.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205–212.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doi:10.25026/mpc.v1i1.27. </a:t>
            </a:r>
            <a:r>
              <a:rPr sz="1200" dirty="0">
                <a:latin typeface="Times New Roman"/>
                <a:cs typeface="Times New Roman"/>
              </a:rPr>
              <a:t>Syukri,</a:t>
            </a:r>
            <a:r>
              <a:rPr sz="1200" spc="1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Y.</a:t>
            </a:r>
            <a:r>
              <a:rPr sz="1200" spc="17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2017.</a:t>
            </a:r>
            <a:r>
              <a:rPr sz="1200" spc="170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Self-</a:t>
            </a:r>
            <a:r>
              <a:rPr sz="1200" dirty="0">
                <a:latin typeface="Times New Roman"/>
                <a:cs typeface="Times New Roman"/>
              </a:rPr>
              <a:t>Nano</a:t>
            </a:r>
            <a:r>
              <a:rPr sz="1200" spc="1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Emulsifying</a:t>
            </a:r>
            <a:r>
              <a:rPr sz="1200" spc="16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Drug</a:t>
            </a:r>
            <a:r>
              <a:rPr sz="1200" spc="1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Delivery</a:t>
            </a:r>
            <a:r>
              <a:rPr sz="1200" spc="16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System</a:t>
            </a:r>
            <a:r>
              <a:rPr sz="1200" spc="17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(SNEDDS)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Isolat </a:t>
            </a:r>
            <a:r>
              <a:rPr sz="1200" dirty="0">
                <a:latin typeface="Times New Roman"/>
                <a:cs typeface="Times New Roman"/>
              </a:rPr>
              <a:t>Andrografolid: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Aspek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Formulasi,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Ketersediaan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Hayati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 Farmakologi.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Dissertation.</a:t>
            </a:r>
            <a:endParaRPr sz="1200">
              <a:latin typeface="Times New Roman"/>
              <a:cs typeface="Times New Roman"/>
            </a:endParaRPr>
          </a:p>
          <a:p>
            <a:pPr marL="373380" algn="just">
              <a:lnSpc>
                <a:spcPts val="1330"/>
              </a:lnSpc>
            </a:pPr>
            <a:r>
              <a:rPr sz="1200" spc="-10" dirty="0">
                <a:latin typeface="Times New Roman"/>
                <a:cs typeface="Times New Roman"/>
              </a:rPr>
              <a:t>Universitas </a:t>
            </a:r>
            <a:r>
              <a:rPr sz="1200" dirty="0">
                <a:latin typeface="Times New Roman"/>
                <a:cs typeface="Times New Roman"/>
              </a:rPr>
              <a:t>Gadjah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Mada,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Yogyakarta.</a:t>
            </a:r>
            <a:endParaRPr sz="1200">
              <a:latin typeface="Times New Roman"/>
              <a:cs typeface="Times New Roman"/>
            </a:endParaRPr>
          </a:p>
          <a:p>
            <a:pPr marL="373380" marR="12700" indent="-361315" algn="just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World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Health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Organization.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2021.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Living</a:t>
            </a:r>
            <a:r>
              <a:rPr sz="1200" i="1" spc="1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guidance</a:t>
            </a:r>
            <a:r>
              <a:rPr sz="1200" i="1" spc="114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for</a:t>
            </a:r>
            <a:r>
              <a:rPr sz="1200" i="1" spc="1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clinical</a:t>
            </a:r>
            <a:r>
              <a:rPr sz="1200" i="1" spc="1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management</a:t>
            </a:r>
            <a:r>
              <a:rPr sz="1200" i="1" spc="1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of</a:t>
            </a:r>
            <a:r>
              <a:rPr sz="1200" i="1" spc="11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COVID-</a:t>
            </a:r>
            <a:r>
              <a:rPr sz="1200" i="1" spc="-25" dirty="0">
                <a:latin typeface="Times New Roman"/>
                <a:cs typeface="Times New Roman"/>
              </a:rPr>
              <a:t>19</a:t>
            </a:r>
            <a:r>
              <a:rPr sz="1200" spc="-25" dirty="0">
                <a:latin typeface="Times New Roman"/>
                <a:cs typeface="Times New Roman"/>
              </a:rPr>
              <a:t>. </a:t>
            </a:r>
            <a:r>
              <a:rPr sz="1200" dirty="0">
                <a:latin typeface="Times New Roman"/>
                <a:cs typeface="Times New Roman"/>
              </a:rPr>
              <a:t>Available</a:t>
            </a:r>
            <a:r>
              <a:rPr sz="1200" spc="320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at:</a:t>
            </a:r>
            <a:r>
              <a:rPr sz="1200" spc="325" dirty="0">
                <a:latin typeface="Times New Roman"/>
                <a:cs typeface="Times New Roman"/>
              </a:rPr>
              <a:t>   </a:t>
            </a:r>
            <a:r>
              <a:rPr sz="1200" spc="-10" dirty="0">
                <a:latin typeface="Times New Roman"/>
                <a:cs typeface="Times New Roman"/>
              </a:rPr>
              <a:t>https://</a:t>
            </a:r>
            <a:r>
              <a:rPr sz="1200" spc="-10" dirty="0">
                <a:latin typeface="Times New Roman"/>
                <a:cs typeface="Times New Roman"/>
                <a:hlinkClick r:id="rId3"/>
              </a:rPr>
              <a:t>www.who.int/publications-detail-redirect/WHO-2019-nCoV-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clinical-</a:t>
            </a:r>
            <a:r>
              <a:rPr sz="1200" spc="-10" dirty="0">
                <a:latin typeface="Times New Roman"/>
                <a:cs typeface="Times New Roman"/>
              </a:rPr>
              <a:t>2021-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(Accessed: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December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2021).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22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288"/>
            <a:ext cx="36461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8.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Formulir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Penilaian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Proposal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9860" y="1252750"/>
            <a:ext cx="1717675" cy="185483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Judul</a:t>
            </a:r>
            <a:r>
              <a:rPr sz="1200" spc="-10" dirty="0">
                <a:latin typeface="Times New Roman"/>
                <a:cs typeface="Times New Roman"/>
              </a:rPr>
              <a:t> Kegiatan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Bidang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PKM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Bidang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Ilmu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630"/>
              </a:lnSpc>
              <a:spcBef>
                <a:spcPts val="50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Ketua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Anggota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1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  <a:tabLst>
                <a:tab pos="1661795" algn="l"/>
              </a:tabLst>
            </a:pPr>
            <a:r>
              <a:rPr sz="1200" spc="-10" dirty="0">
                <a:latin typeface="Times New Roman"/>
                <a:cs typeface="Times New Roman"/>
              </a:rPr>
              <a:t>…………….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800"/>
              </a:lnSpc>
              <a:spcBef>
                <a:spcPts val="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Anggota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4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Tinggi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Studi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0054" y="1252750"/>
            <a:ext cx="300228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>
              <a:lnSpc>
                <a:spcPct val="1108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50" dirty="0">
                <a:latin typeface="Times New Roman"/>
                <a:cs typeface="Times New Roman"/>
              </a:rPr>
              <a:t>K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87069" y="3370774"/>
          <a:ext cx="5448298" cy="2696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3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26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marR="145415" algn="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Kriteria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Bobot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Skor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Nilai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05">
                <a:tc rowSpan="2"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Kreativitas: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6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38925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Gagasan</a:t>
                      </a:r>
                      <a:r>
                        <a:rPr sz="12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Usaha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(analisis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peluang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pasar,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dukungan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sumber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data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berkualitas)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Keunggulan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(berbasis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iptek,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unik,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dan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bermanfaat)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R="161290" algn="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Rancangan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Usaha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705">
                <a:tc rowSpan="3"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Potensi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Program: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7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Potensi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Pelaksanaan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Perolehan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Profit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Potensi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Keberlanjutan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Usaha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R="161290" algn="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Penjadwalan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Personalia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41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(lengkap,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jelas, waktu, dan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personalianya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sesuai)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R="161290" algn="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Penyusunan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Anggaran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Biaya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37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(lengkap,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rinci,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wajar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jelas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peruntukannya)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785">
                <a:tc gridSpan="2">
                  <a:txBody>
                    <a:bodyPr/>
                    <a:lstStyle/>
                    <a:p>
                      <a:pPr marL="64769">
                        <a:lnSpc>
                          <a:spcPts val="135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69860" y="6043943"/>
            <a:ext cx="5568950" cy="1610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5"/>
              </a:spcBef>
            </a:pPr>
            <a:r>
              <a:rPr sz="1200" spc="-10" dirty="0">
                <a:latin typeface="Times New Roman"/>
                <a:cs typeface="Times New Roman"/>
              </a:rPr>
              <a:t>Keterangan:</a:t>
            </a:r>
            <a:endParaRPr sz="1200">
              <a:latin typeface="Times New Roman"/>
              <a:cs typeface="Times New Roman"/>
            </a:endParaRPr>
          </a:p>
          <a:p>
            <a:pPr marL="12700" marR="308610">
              <a:lnSpc>
                <a:spcPts val="1380"/>
              </a:lnSpc>
              <a:spcBef>
                <a:spcPts val="65"/>
              </a:spcBef>
            </a:pPr>
            <a:r>
              <a:rPr sz="1200" spc="-10" dirty="0">
                <a:latin typeface="Times New Roman"/>
                <a:cs typeface="Times New Roman"/>
              </a:rPr>
              <a:t>Nilai=Bobot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Skor;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Skor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(1=Buruk;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2=Sangat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kurang;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3=Kurang;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5=Cukup;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6=Baik; </a:t>
            </a:r>
            <a:r>
              <a:rPr sz="1200" dirty="0">
                <a:latin typeface="Times New Roman"/>
                <a:cs typeface="Times New Roman"/>
              </a:rPr>
              <a:t>7=Sangat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baik);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25"/>
              </a:lnSpc>
            </a:pPr>
            <a:r>
              <a:rPr sz="1200" dirty="0">
                <a:latin typeface="Times New Roman"/>
                <a:cs typeface="Times New Roman"/>
              </a:rPr>
              <a:t>Komentar: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R="8890" algn="r">
              <a:lnSpc>
                <a:spcPts val="1385"/>
              </a:lnSpc>
            </a:pPr>
            <a:r>
              <a:rPr sz="1200" dirty="0">
                <a:latin typeface="Times New Roman"/>
                <a:cs typeface="Times New Roman"/>
              </a:rPr>
              <a:t>Kota,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tanggal-</a:t>
            </a:r>
            <a:r>
              <a:rPr sz="1200" spc="-20" dirty="0">
                <a:latin typeface="Times New Roman"/>
                <a:cs typeface="Times New Roman"/>
              </a:rPr>
              <a:t>bulan-tahun</a:t>
            </a:r>
            <a:endParaRPr sz="1200">
              <a:latin typeface="Times New Roman"/>
              <a:cs typeface="Times New Roman"/>
            </a:endParaRPr>
          </a:p>
          <a:p>
            <a:pPr marR="10795" algn="r">
              <a:lnSpc>
                <a:spcPts val="1410"/>
              </a:lnSpc>
            </a:pPr>
            <a:r>
              <a:rPr sz="1200" spc="-10" dirty="0">
                <a:latin typeface="Times New Roman"/>
                <a:cs typeface="Times New Roman"/>
              </a:rPr>
              <a:t>Penilai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>
              <a:latin typeface="Times New Roman"/>
              <a:cs typeface="Times New Roman"/>
            </a:endParaRPr>
          </a:p>
          <a:p>
            <a:pPr marL="4514850" marR="5080" indent="252095" algn="r">
              <a:lnSpc>
                <a:spcPts val="1350"/>
              </a:lnSpc>
              <a:spcBef>
                <a:spcPts val="5"/>
              </a:spcBef>
            </a:pPr>
            <a:r>
              <a:rPr sz="1200" spc="-10" dirty="0">
                <a:latin typeface="Times New Roman"/>
                <a:cs typeface="Times New Roman"/>
              </a:rPr>
              <a:t>Tandatangan </a:t>
            </a:r>
            <a:r>
              <a:rPr sz="1200" dirty="0">
                <a:latin typeface="Times New Roman"/>
                <a:cs typeface="Times New Roman"/>
              </a:rPr>
              <a:t>(Nama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Lengkap)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288"/>
            <a:ext cx="5741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9.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Formulir</a:t>
            </a:r>
            <a:r>
              <a:rPr sz="1600" b="1" spc="-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Penilaian</a:t>
            </a:r>
            <a:r>
              <a:rPr sz="1600" b="1" spc="-7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Laporan</a:t>
            </a:r>
            <a:r>
              <a:rPr sz="1600" b="1" spc="-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Kemajuan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Pelaksanaan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24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9860" y="1252750"/>
            <a:ext cx="1717675" cy="185483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Judul</a:t>
            </a:r>
            <a:r>
              <a:rPr sz="1200" spc="-10" dirty="0">
                <a:latin typeface="Times New Roman"/>
                <a:cs typeface="Times New Roman"/>
              </a:rPr>
              <a:t> Kegiatan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Bidang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PKM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Bidang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Ilmu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630"/>
              </a:lnSpc>
              <a:spcBef>
                <a:spcPts val="50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Ketua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Anggota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1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  <a:tabLst>
                <a:tab pos="1661795" algn="l"/>
              </a:tabLst>
            </a:pPr>
            <a:r>
              <a:rPr sz="1200" spc="-10" dirty="0">
                <a:latin typeface="Times New Roman"/>
                <a:cs typeface="Times New Roman"/>
              </a:rPr>
              <a:t>…………….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800"/>
              </a:lnSpc>
              <a:spcBef>
                <a:spcPts val="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Anggota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4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Tinggi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Studi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0054" y="1252750"/>
            <a:ext cx="300228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8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50" dirty="0">
                <a:latin typeface="Times New Roman"/>
                <a:cs typeface="Times New Roman"/>
              </a:rPr>
              <a:t>K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62748" y="3370774"/>
          <a:ext cx="5243195" cy="1690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2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3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8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marL="65405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Kriteria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Bobot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ts val="132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Skor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Nilai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6540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Pendahuluan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6540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Target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Luaran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65405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Metode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Pelaksanaan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6540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Hasil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Dicapai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6540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Potensi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Keberlanjutan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Usaha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65405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2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Rencana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Tahapan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Berikutnya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65405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35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Publikasi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dan/atau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promosi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media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sosial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150">
                <a:tc gridSpan="2">
                  <a:txBody>
                    <a:bodyPr/>
                    <a:lstStyle/>
                    <a:p>
                      <a:pPr marL="6540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69860" y="5038864"/>
            <a:ext cx="5568950" cy="1610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395"/>
              </a:lnSpc>
              <a:spcBef>
                <a:spcPts val="105"/>
              </a:spcBef>
            </a:pPr>
            <a:r>
              <a:rPr sz="1200" spc="-10" dirty="0">
                <a:latin typeface="Times New Roman"/>
                <a:cs typeface="Times New Roman"/>
              </a:rPr>
              <a:t>Keterangan:</a:t>
            </a:r>
            <a:endParaRPr sz="1200">
              <a:latin typeface="Times New Roman"/>
              <a:cs typeface="Times New Roman"/>
            </a:endParaRPr>
          </a:p>
          <a:p>
            <a:pPr marL="12700" marR="307340">
              <a:lnSpc>
                <a:spcPts val="1380"/>
              </a:lnSpc>
              <a:spcBef>
                <a:spcPts val="50"/>
              </a:spcBef>
            </a:pPr>
            <a:r>
              <a:rPr sz="1200" spc="-10" dirty="0">
                <a:latin typeface="Times New Roman"/>
                <a:cs typeface="Times New Roman"/>
              </a:rPr>
              <a:t>Nilai=Bobot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Skor;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(1=Buruk;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2=Sangat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kurang;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3=Kurang;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5=Cukup;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6=Baik; </a:t>
            </a:r>
            <a:r>
              <a:rPr sz="1200" dirty="0">
                <a:latin typeface="Times New Roman"/>
                <a:cs typeface="Times New Roman"/>
              </a:rPr>
              <a:t>7=Sangat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baik);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25"/>
              </a:lnSpc>
            </a:pPr>
            <a:r>
              <a:rPr sz="1200" dirty="0">
                <a:latin typeface="Times New Roman"/>
                <a:cs typeface="Times New Roman"/>
              </a:rPr>
              <a:t>Komentar: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R="8890" algn="r">
              <a:lnSpc>
                <a:spcPts val="1385"/>
              </a:lnSpc>
            </a:pPr>
            <a:r>
              <a:rPr sz="1200" dirty="0">
                <a:latin typeface="Times New Roman"/>
                <a:cs typeface="Times New Roman"/>
              </a:rPr>
              <a:t>Kota,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tanggal-</a:t>
            </a:r>
            <a:r>
              <a:rPr sz="1200" spc="-20" dirty="0">
                <a:latin typeface="Times New Roman"/>
                <a:cs typeface="Times New Roman"/>
              </a:rPr>
              <a:t>bulan-tahun</a:t>
            </a:r>
            <a:endParaRPr sz="1200">
              <a:latin typeface="Times New Roman"/>
              <a:cs typeface="Times New Roman"/>
            </a:endParaRPr>
          </a:p>
          <a:p>
            <a:pPr marR="10795" algn="r">
              <a:lnSpc>
                <a:spcPts val="1415"/>
              </a:lnSpc>
            </a:pPr>
            <a:r>
              <a:rPr sz="1200" spc="-10" dirty="0">
                <a:latin typeface="Times New Roman"/>
                <a:cs typeface="Times New Roman"/>
              </a:rPr>
              <a:t>Penilai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4514850" marR="5080" indent="252095" algn="r">
              <a:lnSpc>
                <a:spcPts val="1380"/>
              </a:lnSpc>
              <a:spcBef>
                <a:spcPts val="5"/>
              </a:spcBef>
            </a:pPr>
            <a:r>
              <a:rPr sz="1200" spc="-10" dirty="0">
                <a:latin typeface="Times New Roman"/>
                <a:cs typeface="Times New Roman"/>
              </a:rPr>
              <a:t>Tandatangan </a:t>
            </a:r>
            <a:r>
              <a:rPr sz="1200" dirty="0">
                <a:latin typeface="Times New Roman"/>
                <a:cs typeface="Times New Roman"/>
              </a:rPr>
              <a:t>(Nama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Lengkap)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288"/>
            <a:ext cx="45618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10.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Formulir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Penilaian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PKP2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(Presentasi)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9860" y="1252750"/>
            <a:ext cx="1717675" cy="185483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Judul</a:t>
            </a:r>
            <a:r>
              <a:rPr sz="1200" spc="-10" dirty="0">
                <a:latin typeface="Times New Roman"/>
                <a:cs typeface="Times New Roman"/>
              </a:rPr>
              <a:t> Kegiatan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Bidang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PKM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Bidang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Ilmu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630"/>
              </a:lnSpc>
              <a:spcBef>
                <a:spcPts val="50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Ketua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Anggota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1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  <a:tabLst>
                <a:tab pos="1661795" algn="l"/>
              </a:tabLst>
            </a:pPr>
            <a:r>
              <a:rPr sz="1200" spc="-10" dirty="0">
                <a:latin typeface="Times New Roman"/>
                <a:cs typeface="Times New Roman"/>
              </a:rPr>
              <a:t>…………….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800"/>
              </a:lnSpc>
              <a:spcBef>
                <a:spcPts val="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NIM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Anggota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4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Tinggi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1661795" algn="l"/>
              </a:tabLst>
            </a:pP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Studi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0054" y="1252750"/>
            <a:ext cx="300228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8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50" dirty="0">
                <a:latin typeface="Times New Roman"/>
                <a:cs typeface="Times New Roman"/>
              </a:rPr>
              <a:t>K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87069" y="3370774"/>
          <a:ext cx="5490210" cy="3602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8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pPr marL="1270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Kriteria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Bobot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1320"/>
                        </a:lnSpc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Skor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Nilai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 marR="847725">
                        <a:lnSpc>
                          <a:spcPts val="135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Target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Luaran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(kesesuaian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luaran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dan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permasalahan)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algn="ctr">
                        <a:lnSpc>
                          <a:spcPts val="136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 marR="699135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Metode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Pelaksanaan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(kemutakhiran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dan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keberhasilan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metode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pelaksanaan)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6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7390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Tingkat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Kreativitas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Ketercapaian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Target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28067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Luaran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(permasalahan,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ketepatan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solusi,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kesesuaian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jumlah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luaran,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kesesuaian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Logbook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Kesesuaian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Pelaksanaan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Rencana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Tahapan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203200">
                        <a:lnSpc>
                          <a:spcPts val="1390"/>
                        </a:lnSpc>
                        <a:spcBef>
                          <a:spcPts val="1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Berikutnya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(waktu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pelaksanaan,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alat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serta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metode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digunakan,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personalia,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biaya)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7390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Kekompakan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Tim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Pelaksana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Dosen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335280">
                        <a:lnSpc>
                          <a:spcPct val="96100"/>
                        </a:lnSpc>
                        <a:spcBef>
                          <a:spcPts val="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Pendamping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(kerjasama,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pembagian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tugas,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mengoreksi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proposal,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memantau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pelaksanaan, melayani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konsultasi)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Potensi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Khusus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(Peluang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komersial,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peluang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569595">
                        <a:lnSpc>
                          <a:spcPts val="1380"/>
                        </a:lnSpc>
                        <a:spcBef>
                          <a:spcPts val="30"/>
                        </a:spcBef>
                        <a:tabLst>
                          <a:tab pos="155892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kekayaan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intelektual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dan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keberlanjutan program)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785">
                <a:tc gridSpan="2"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2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69860" y="6949706"/>
            <a:ext cx="5568950" cy="1610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5"/>
              </a:spcBef>
            </a:pPr>
            <a:r>
              <a:rPr sz="1200" spc="-10" dirty="0">
                <a:latin typeface="Times New Roman"/>
                <a:cs typeface="Times New Roman"/>
              </a:rPr>
              <a:t>Keterangan:</a:t>
            </a:r>
            <a:endParaRPr sz="1200">
              <a:latin typeface="Times New Roman"/>
              <a:cs typeface="Times New Roman"/>
            </a:endParaRPr>
          </a:p>
          <a:p>
            <a:pPr marL="12700" marR="308610">
              <a:lnSpc>
                <a:spcPts val="1350"/>
              </a:lnSpc>
              <a:spcBef>
                <a:spcPts val="90"/>
              </a:spcBef>
            </a:pPr>
            <a:r>
              <a:rPr sz="1200" spc="-10" dirty="0">
                <a:latin typeface="Times New Roman"/>
                <a:cs typeface="Times New Roman"/>
              </a:rPr>
              <a:t>Nilai=Bobot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Skor;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Skor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(1=Buruk;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2=Sangat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kurang;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3=Kurang;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5=Cukup;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6=Baik; </a:t>
            </a:r>
            <a:r>
              <a:rPr sz="1200" dirty="0">
                <a:latin typeface="Times New Roman"/>
                <a:cs typeface="Times New Roman"/>
              </a:rPr>
              <a:t>7=Sangat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baik);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25"/>
              </a:lnSpc>
            </a:pPr>
            <a:r>
              <a:rPr sz="1200" dirty="0">
                <a:latin typeface="Times New Roman"/>
                <a:cs typeface="Times New Roman"/>
              </a:rPr>
              <a:t>Komentar: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R="8890" algn="r">
              <a:lnSpc>
                <a:spcPts val="1385"/>
              </a:lnSpc>
            </a:pPr>
            <a:r>
              <a:rPr sz="1200" dirty="0">
                <a:latin typeface="Times New Roman"/>
                <a:cs typeface="Times New Roman"/>
              </a:rPr>
              <a:t>Kota,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tanggal-</a:t>
            </a:r>
            <a:r>
              <a:rPr sz="1200" spc="-20" dirty="0">
                <a:latin typeface="Times New Roman"/>
                <a:cs typeface="Times New Roman"/>
              </a:rPr>
              <a:t>bulan-tahun</a:t>
            </a:r>
            <a:endParaRPr sz="1200">
              <a:latin typeface="Times New Roman"/>
              <a:cs typeface="Times New Roman"/>
            </a:endParaRPr>
          </a:p>
          <a:p>
            <a:pPr marR="10795" algn="r">
              <a:lnSpc>
                <a:spcPts val="1410"/>
              </a:lnSpc>
            </a:pPr>
            <a:r>
              <a:rPr sz="1200" spc="-10" dirty="0">
                <a:latin typeface="Times New Roman"/>
                <a:cs typeface="Times New Roman"/>
              </a:rPr>
              <a:t>Penilai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4514850" marR="5080" indent="252095" algn="r">
              <a:lnSpc>
                <a:spcPts val="1380"/>
              </a:lnSpc>
            </a:pPr>
            <a:r>
              <a:rPr sz="1200" spc="-10" dirty="0">
                <a:latin typeface="Times New Roman"/>
                <a:cs typeface="Times New Roman"/>
              </a:rPr>
              <a:t>Tandatangan </a:t>
            </a:r>
            <a:r>
              <a:rPr sz="1200" dirty="0">
                <a:latin typeface="Times New Roman"/>
                <a:cs typeface="Times New Roman"/>
              </a:rPr>
              <a:t>(Nama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Lengkap)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288"/>
            <a:ext cx="42970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Lampiran</a:t>
            </a:r>
            <a:r>
              <a:rPr sz="1600" b="1" spc="-7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11.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Formulir</a:t>
            </a:r>
            <a:r>
              <a:rPr sz="1600" b="1" spc="-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Penilaian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Laporan</a:t>
            </a:r>
            <a:r>
              <a:rPr sz="1600" b="1" spc="-7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Akhir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72654" y="3375380"/>
            <a:ext cx="5440680" cy="1550670"/>
            <a:chOff x="1072654" y="3375380"/>
            <a:chExt cx="5440680" cy="1550670"/>
          </a:xfrm>
        </p:grpSpPr>
        <p:sp>
          <p:nvSpPr>
            <p:cNvPr id="4" name="object 4"/>
            <p:cNvSpPr/>
            <p:nvPr/>
          </p:nvSpPr>
          <p:spPr>
            <a:xfrm>
              <a:off x="1072654" y="3375380"/>
              <a:ext cx="5440680" cy="1117600"/>
            </a:xfrm>
            <a:custGeom>
              <a:avLst/>
              <a:gdLst/>
              <a:ahLst/>
              <a:cxnLst/>
              <a:rect l="l" t="t" r="r" b="b"/>
              <a:pathLst>
                <a:path w="5440680" h="1117600">
                  <a:moveTo>
                    <a:pt x="4495" y="1112875"/>
                  </a:moveTo>
                  <a:lnTo>
                    <a:pt x="0" y="1112875"/>
                  </a:lnTo>
                  <a:lnTo>
                    <a:pt x="0" y="1117371"/>
                  </a:lnTo>
                  <a:lnTo>
                    <a:pt x="4495" y="1117371"/>
                  </a:lnTo>
                  <a:lnTo>
                    <a:pt x="4495" y="1112875"/>
                  </a:lnTo>
                  <a:close/>
                </a:path>
                <a:path w="5440680" h="1117600">
                  <a:moveTo>
                    <a:pt x="4495" y="572350"/>
                  </a:moveTo>
                  <a:lnTo>
                    <a:pt x="0" y="572350"/>
                  </a:lnTo>
                  <a:lnTo>
                    <a:pt x="0" y="923645"/>
                  </a:lnTo>
                  <a:lnTo>
                    <a:pt x="0" y="928116"/>
                  </a:lnTo>
                  <a:lnTo>
                    <a:pt x="0" y="1112799"/>
                  </a:lnTo>
                  <a:lnTo>
                    <a:pt x="4495" y="1112799"/>
                  </a:lnTo>
                  <a:lnTo>
                    <a:pt x="4495" y="928141"/>
                  </a:lnTo>
                  <a:lnTo>
                    <a:pt x="4495" y="923696"/>
                  </a:lnTo>
                  <a:lnTo>
                    <a:pt x="4495" y="572350"/>
                  </a:lnTo>
                  <a:close/>
                </a:path>
                <a:path w="5440680" h="1117600">
                  <a:moveTo>
                    <a:pt x="4495" y="378371"/>
                  </a:moveTo>
                  <a:lnTo>
                    <a:pt x="0" y="378371"/>
                  </a:lnTo>
                  <a:lnTo>
                    <a:pt x="0" y="567791"/>
                  </a:lnTo>
                  <a:lnTo>
                    <a:pt x="0" y="572287"/>
                  </a:lnTo>
                  <a:lnTo>
                    <a:pt x="4495" y="572287"/>
                  </a:lnTo>
                  <a:lnTo>
                    <a:pt x="4495" y="567842"/>
                  </a:lnTo>
                  <a:lnTo>
                    <a:pt x="4495" y="378371"/>
                  </a:lnTo>
                  <a:close/>
                </a:path>
                <a:path w="5440680" h="1117600">
                  <a:moveTo>
                    <a:pt x="4495" y="373862"/>
                  </a:moveTo>
                  <a:lnTo>
                    <a:pt x="0" y="373862"/>
                  </a:lnTo>
                  <a:lnTo>
                    <a:pt x="0" y="378358"/>
                  </a:lnTo>
                  <a:lnTo>
                    <a:pt x="4495" y="378358"/>
                  </a:lnTo>
                  <a:lnTo>
                    <a:pt x="4495" y="373862"/>
                  </a:lnTo>
                  <a:close/>
                </a:path>
                <a:path w="5440680" h="1117600">
                  <a:moveTo>
                    <a:pt x="4495" y="0"/>
                  </a:moveTo>
                  <a:lnTo>
                    <a:pt x="0" y="0"/>
                  </a:lnTo>
                  <a:lnTo>
                    <a:pt x="0" y="184632"/>
                  </a:lnTo>
                  <a:lnTo>
                    <a:pt x="0" y="189103"/>
                  </a:lnTo>
                  <a:lnTo>
                    <a:pt x="0" y="373786"/>
                  </a:lnTo>
                  <a:lnTo>
                    <a:pt x="4495" y="373786"/>
                  </a:lnTo>
                  <a:lnTo>
                    <a:pt x="4495" y="189128"/>
                  </a:lnTo>
                  <a:lnTo>
                    <a:pt x="4495" y="184683"/>
                  </a:lnTo>
                  <a:lnTo>
                    <a:pt x="4495" y="0"/>
                  </a:lnTo>
                  <a:close/>
                </a:path>
                <a:path w="5440680" h="1117600">
                  <a:moveTo>
                    <a:pt x="360591" y="1112875"/>
                  </a:moveTo>
                  <a:lnTo>
                    <a:pt x="356158" y="1112875"/>
                  </a:lnTo>
                  <a:lnTo>
                    <a:pt x="4508" y="1112875"/>
                  </a:lnTo>
                  <a:lnTo>
                    <a:pt x="4508" y="1117371"/>
                  </a:lnTo>
                  <a:lnTo>
                    <a:pt x="356095" y="1117371"/>
                  </a:lnTo>
                  <a:lnTo>
                    <a:pt x="360591" y="1117371"/>
                  </a:lnTo>
                  <a:lnTo>
                    <a:pt x="360591" y="1112875"/>
                  </a:lnTo>
                  <a:close/>
                </a:path>
                <a:path w="5440680" h="1117600">
                  <a:moveTo>
                    <a:pt x="360591" y="572350"/>
                  </a:moveTo>
                  <a:lnTo>
                    <a:pt x="356095" y="572350"/>
                  </a:lnTo>
                  <a:lnTo>
                    <a:pt x="356095" y="923645"/>
                  </a:lnTo>
                  <a:lnTo>
                    <a:pt x="4508" y="923645"/>
                  </a:lnTo>
                  <a:lnTo>
                    <a:pt x="4508" y="928141"/>
                  </a:lnTo>
                  <a:lnTo>
                    <a:pt x="356095" y="928141"/>
                  </a:lnTo>
                  <a:lnTo>
                    <a:pt x="356095" y="1112799"/>
                  </a:lnTo>
                  <a:lnTo>
                    <a:pt x="360591" y="1112799"/>
                  </a:lnTo>
                  <a:lnTo>
                    <a:pt x="360591" y="928141"/>
                  </a:lnTo>
                  <a:lnTo>
                    <a:pt x="360591" y="923696"/>
                  </a:lnTo>
                  <a:lnTo>
                    <a:pt x="360591" y="572350"/>
                  </a:lnTo>
                  <a:close/>
                </a:path>
                <a:path w="5440680" h="1117600">
                  <a:moveTo>
                    <a:pt x="360591" y="378371"/>
                  </a:moveTo>
                  <a:lnTo>
                    <a:pt x="356095" y="378371"/>
                  </a:lnTo>
                  <a:lnTo>
                    <a:pt x="356095" y="567791"/>
                  </a:lnTo>
                  <a:lnTo>
                    <a:pt x="4508" y="567791"/>
                  </a:lnTo>
                  <a:lnTo>
                    <a:pt x="4508" y="572287"/>
                  </a:lnTo>
                  <a:lnTo>
                    <a:pt x="356095" y="572287"/>
                  </a:lnTo>
                  <a:lnTo>
                    <a:pt x="360591" y="572287"/>
                  </a:lnTo>
                  <a:lnTo>
                    <a:pt x="360591" y="567842"/>
                  </a:lnTo>
                  <a:lnTo>
                    <a:pt x="360591" y="378371"/>
                  </a:lnTo>
                  <a:close/>
                </a:path>
                <a:path w="5440680" h="1117600">
                  <a:moveTo>
                    <a:pt x="360591" y="373862"/>
                  </a:moveTo>
                  <a:lnTo>
                    <a:pt x="356158" y="373862"/>
                  </a:lnTo>
                  <a:lnTo>
                    <a:pt x="4508" y="373862"/>
                  </a:lnTo>
                  <a:lnTo>
                    <a:pt x="4508" y="378358"/>
                  </a:lnTo>
                  <a:lnTo>
                    <a:pt x="356095" y="378358"/>
                  </a:lnTo>
                  <a:lnTo>
                    <a:pt x="360591" y="378358"/>
                  </a:lnTo>
                  <a:lnTo>
                    <a:pt x="360591" y="373862"/>
                  </a:lnTo>
                  <a:close/>
                </a:path>
                <a:path w="5440680" h="1117600">
                  <a:moveTo>
                    <a:pt x="360591" y="0"/>
                  </a:moveTo>
                  <a:lnTo>
                    <a:pt x="356095" y="0"/>
                  </a:lnTo>
                  <a:lnTo>
                    <a:pt x="356095" y="184632"/>
                  </a:lnTo>
                  <a:lnTo>
                    <a:pt x="4508" y="184632"/>
                  </a:lnTo>
                  <a:lnTo>
                    <a:pt x="4508" y="189128"/>
                  </a:lnTo>
                  <a:lnTo>
                    <a:pt x="356095" y="189128"/>
                  </a:lnTo>
                  <a:lnTo>
                    <a:pt x="356095" y="373786"/>
                  </a:lnTo>
                  <a:lnTo>
                    <a:pt x="360591" y="373786"/>
                  </a:lnTo>
                  <a:lnTo>
                    <a:pt x="360591" y="189128"/>
                  </a:lnTo>
                  <a:lnTo>
                    <a:pt x="360591" y="184683"/>
                  </a:lnTo>
                  <a:lnTo>
                    <a:pt x="360591" y="0"/>
                  </a:lnTo>
                  <a:close/>
                </a:path>
                <a:path w="5440680" h="1117600">
                  <a:moveTo>
                    <a:pt x="3867188" y="1112875"/>
                  </a:moveTo>
                  <a:lnTo>
                    <a:pt x="3862692" y="1112875"/>
                  </a:lnTo>
                  <a:lnTo>
                    <a:pt x="360667" y="1112875"/>
                  </a:lnTo>
                  <a:lnTo>
                    <a:pt x="360667" y="1117371"/>
                  </a:lnTo>
                  <a:lnTo>
                    <a:pt x="3862692" y="1117371"/>
                  </a:lnTo>
                  <a:lnTo>
                    <a:pt x="3867188" y="1117371"/>
                  </a:lnTo>
                  <a:lnTo>
                    <a:pt x="3867188" y="1112875"/>
                  </a:lnTo>
                  <a:close/>
                </a:path>
                <a:path w="5440680" h="1117600">
                  <a:moveTo>
                    <a:pt x="3867188" y="572350"/>
                  </a:moveTo>
                  <a:lnTo>
                    <a:pt x="3862692" y="572350"/>
                  </a:lnTo>
                  <a:lnTo>
                    <a:pt x="3862692" y="923645"/>
                  </a:lnTo>
                  <a:lnTo>
                    <a:pt x="360667" y="923645"/>
                  </a:lnTo>
                  <a:lnTo>
                    <a:pt x="360667" y="928141"/>
                  </a:lnTo>
                  <a:lnTo>
                    <a:pt x="3862692" y="928141"/>
                  </a:lnTo>
                  <a:lnTo>
                    <a:pt x="3862692" y="1112799"/>
                  </a:lnTo>
                  <a:lnTo>
                    <a:pt x="3867188" y="1112799"/>
                  </a:lnTo>
                  <a:lnTo>
                    <a:pt x="3867188" y="928141"/>
                  </a:lnTo>
                  <a:lnTo>
                    <a:pt x="3867188" y="923696"/>
                  </a:lnTo>
                  <a:lnTo>
                    <a:pt x="3867188" y="572350"/>
                  </a:lnTo>
                  <a:close/>
                </a:path>
                <a:path w="5440680" h="1117600">
                  <a:moveTo>
                    <a:pt x="3867188" y="378371"/>
                  </a:moveTo>
                  <a:lnTo>
                    <a:pt x="3862692" y="378371"/>
                  </a:lnTo>
                  <a:lnTo>
                    <a:pt x="3862692" y="567791"/>
                  </a:lnTo>
                  <a:lnTo>
                    <a:pt x="360667" y="567791"/>
                  </a:lnTo>
                  <a:lnTo>
                    <a:pt x="360667" y="572287"/>
                  </a:lnTo>
                  <a:lnTo>
                    <a:pt x="3862692" y="572287"/>
                  </a:lnTo>
                  <a:lnTo>
                    <a:pt x="3867188" y="572287"/>
                  </a:lnTo>
                  <a:lnTo>
                    <a:pt x="3867188" y="567842"/>
                  </a:lnTo>
                  <a:lnTo>
                    <a:pt x="3867188" y="378371"/>
                  </a:lnTo>
                  <a:close/>
                </a:path>
                <a:path w="5440680" h="1117600">
                  <a:moveTo>
                    <a:pt x="3867188" y="373862"/>
                  </a:moveTo>
                  <a:lnTo>
                    <a:pt x="3862692" y="373862"/>
                  </a:lnTo>
                  <a:lnTo>
                    <a:pt x="360667" y="373862"/>
                  </a:lnTo>
                  <a:lnTo>
                    <a:pt x="360667" y="378358"/>
                  </a:lnTo>
                  <a:lnTo>
                    <a:pt x="3862692" y="378358"/>
                  </a:lnTo>
                  <a:lnTo>
                    <a:pt x="3867188" y="378358"/>
                  </a:lnTo>
                  <a:lnTo>
                    <a:pt x="3867188" y="373862"/>
                  </a:lnTo>
                  <a:close/>
                </a:path>
                <a:path w="5440680" h="1117600">
                  <a:moveTo>
                    <a:pt x="3867188" y="0"/>
                  </a:moveTo>
                  <a:lnTo>
                    <a:pt x="3862692" y="0"/>
                  </a:lnTo>
                  <a:lnTo>
                    <a:pt x="3862692" y="184632"/>
                  </a:lnTo>
                  <a:lnTo>
                    <a:pt x="360667" y="184632"/>
                  </a:lnTo>
                  <a:lnTo>
                    <a:pt x="360667" y="189128"/>
                  </a:lnTo>
                  <a:lnTo>
                    <a:pt x="3862692" y="189128"/>
                  </a:lnTo>
                  <a:lnTo>
                    <a:pt x="3862692" y="373786"/>
                  </a:lnTo>
                  <a:lnTo>
                    <a:pt x="3867188" y="373786"/>
                  </a:lnTo>
                  <a:lnTo>
                    <a:pt x="3867188" y="189128"/>
                  </a:lnTo>
                  <a:lnTo>
                    <a:pt x="3867188" y="184683"/>
                  </a:lnTo>
                  <a:lnTo>
                    <a:pt x="3867188" y="0"/>
                  </a:lnTo>
                  <a:close/>
                </a:path>
                <a:path w="5440680" h="1117600">
                  <a:moveTo>
                    <a:pt x="4403598" y="1112875"/>
                  </a:moveTo>
                  <a:lnTo>
                    <a:pt x="3867264" y="1112875"/>
                  </a:lnTo>
                  <a:lnTo>
                    <a:pt x="3867264" y="1117371"/>
                  </a:lnTo>
                  <a:lnTo>
                    <a:pt x="4403598" y="1117371"/>
                  </a:lnTo>
                  <a:lnTo>
                    <a:pt x="4403598" y="1112875"/>
                  </a:lnTo>
                  <a:close/>
                </a:path>
                <a:path w="5440680" h="1117600">
                  <a:moveTo>
                    <a:pt x="4863274" y="923645"/>
                  </a:moveTo>
                  <a:lnTo>
                    <a:pt x="4408081" y="923645"/>
                  </a:lnTo>
                  <a:lnTo>
                    <a:pt x="4408081" y="572350"/>
                  </a:lnTo>
                  <a:lnTo>
                    <a:pt x="4403585" y="572350"/>
                  </a:lnTo>
                  <a:lnTo>
                    <a:pt x="4403585" y="923645"/>
                  </a:lnTo>
                  <a:lnTo>
                    <a:pt x="3867264" y="923645"/>
                  </a:lnTo>
                  <a:lnTo>
                    <a:pt x="3867264" y="928141"/>
                  </a:lnTo>
                  <a:lnTo>
                    <a:pt x="4403585" y="928141"/>
                  </a:lnTo>
                  <a:lnTo>
                    <a:pt x="4403585" y="1112799"/>
                  </a:lnTo>
                  <a:lnTo>
                    <a:pt x="4408081" y="1112799"/>
                  </a:lnTo>
                  <a:lnTo>
                    <a:pt x="4408081" y="928141"/>
                  </a:lnTo>
                  <a:lnTo>
                    <a:pt x="4863274" y="928141"/>
                  </a:lnTo>
                  <a:lnTo>
                    <a:pt x="4863274" y="923645"/>
                  </a:lnTo>
                  <a:close/>
                </a:path>
                <a:path w="5440680" h="1117600">
                  <a:moveTo>
                    <a:pt x="4863274" y="567791"/>
                  </a:moveTo>
                  <a:lnTo>
                    <a:pt x="4408081" y="567791"/>
                  </a:lnTo>
                  <a:lnTo>
                    <a:pt x="4408081" y="378371"/>
                  </a:lnTo>
                  <a:lnTo>
                    <a:pt x="4403585" y="378371"/>
                  </a:lnTo>
                  <a:lnTo>
                    <a:pt x="4403585" y="567791"/>
                  </a:lnTo>
                  <a:lnTo>
                    <a:pt x="3867264" y="567791"/>
                  </a:lnTo>
                  <a:lnTo>
                    <a:pt x="3867264" y="572287"/>
                  </a:lnTo>
                  <a:lnTo>
                    <a:pt x="4863274" y="572287"/>
                  </a:lnTo>
                  <a:lnTo>
                    <a:pt x="4863274" y="567791"/>
                  </a:lnTo>
                  <a:close/>
                </a:path>
                <a:path w="5440680" h="1117600">
                  <a:moveTo>
                    <a:pt x="4863274" y="373862"/>
                  </a:moveTo>
                  <a:lnTo>
                    <a:pt x="4863274" y="373862"/>
                  </a:lnTo>
                  <a:lnTo>
                    <a:pt x="3867264" y="373862"/>
                  </a:lnTo>
                  <a:lnTo>
                    <a:pt x="3867264" y="378358"/>
                  </a:lnTo>
                  <a:lnTo>
                    <a:pt x="4863274" y="378358"/>
                  </a:lnTo>
                  <a:lnTo>
                    <a:pt x="4863274" y="373862"/>
                  </a:lnTo>
                  <a:close/>
                </a:path>
                <a:path w="5440680" h="1117600">
                  <a:moveTo>
                    <a:pt x="4863274" y="184632"/>
                  </a:moveTo>
                  <a:lnTo>
                    <a:pt x="4408081" y="184632"/>
                  </a:lnTo>
                  <a:lnTo>
                    <a:pt x="4408081" y="0"/>
                  </a:lnTo>
                  <a:lnTo>
                    <a:pt x="4403585" y="0"/>
                  </a:lnTo>
                  <a:lnTo>
                    <a:pt x="4403585" y="184632"/>
                  </a:lnTo>
                  <a:lnTo>
                    <a:pt x="3867264" y="184632"/>
                  </a:lnTo>
                  <a:lnTo>
                    <a:pt x="3867264" y="189128"/>
                  </a:lnTo>
                  <a:lnTo>
                    <a:pt x="4403585" y="189128"/>
                  </a:lnTo>
                  <a:lnTo>
                    <a:pt x="4403585" y="373786"/>
                  </a:lnTo>
                  <a:lnTo>
                    <a:pt x="4408081" y="373786"/>
                  </a:lnTo>
                  <a:lnTo>
                    <a:pt x="4408081" y="189128"/>
                  </a:lnTo>
                  <a:lnTo>
                    <a:pt x="4863274" y="189128"/>
                  </a:lnTo>
                  <a:lnTo>
                    <a:pt x="4863274" y="184632"/>
                  </a:lnTo>
                  <a:close/>
                </a:path>
                <a:path w="5440680" h="1117600">
                  <a:moveTo>
                    <a:pt x="5440134" y="923645"/>
                  </a:moveTo>
                  <a:lnTo>
                    <a:pt x="4867821" y="923645"/>
                  </a:lnTo>
                  <a:lnTo>
                    <a:pt x="4867821" y="572350"/>
                  </a:lnTo>
                  <a:lnTo>
                    <a:pt x="4863325" y="572350"/>
                  </a:lnTo>
                  <a:lnTo>
                    <a:pt x="4863325" y="1112799"/>
                  </a:lnTo>
                  <a:lnTo>
                    <a:pt x="4867821" y="1112799"/>
                  </a:lnTo>
                  <a:lnTo>
                    <a:pt x="4867821" y="928141"/>
                  </a:lnTo>
                  <a:lnTo>
                    <a:pt x="5440134" y="928141"/>
                  </a:lnTo>
                  <a:lnTo>
                    <a:pt x="5440134" y="923645"/>
                  </a:lnTo>
                  <a:close/>
                </a:path>
                <a:path w="5440680" h="1117600">
                  <a:moveTo>
                    <a:pt x="5440134" y="567791"/>
                  </a:moveTo>
                  <a:lnTo>
                    <a:pt x="4867821" y="567791"/>
                  </a:lnTo>
                  <a:lnTo>
                    <a:pt x="4867821" y="378371"/>
                  </a:lnTo>
                  <a:lnTo>
                    <a:pt x="4863325" y="378371"/>
                  </a:lnTo>
                  <a:lnTo>
                    <a:pt x="4863325" y="567791"/>
                  </a:lnTo>
                  <a:lnTo>
                    <a:pt x="4863325" y="572287"/>
                  </a:lnTo>
                  <a:lnTo>
                    <a:pt x="4867770" y="572287"/>
                  </a:lnTo>
                  <a:lnTo>
                    <a:pt x="5440134" y="572287"/>
                  </a:lnTo>
                  <a:lnTo>
                    <a:pt x="5440134" y="567791"/>
                  </a:lnTo>
                  <a:close/>
                </a:path>
                <a:path w="5440680" h="1117600">
                  <a:moveTo>
                    <a:pt x="5440134" y="373862"/>
                  </a:moveTo>
                  <a:lnTo>
                    <a:pt x="4867821" y="373862"/>
                  </a:lnTo>
                  <a:lnTo>
                    <a:pt x="4863325" y="373862"/>
                  </a:lnTo>
                  <a:lnTo>
                    <a:pt x="4863325" y="378358"/>
                  </a:lnTo>
                  <a:lnTo>
                    <a:pt x="4867770" y="378358"/>
                  </a:lnTo>
                  <a:lnTo>
                    <a:pt x="5440134" y="378358"/>
                  </a:lnTo>
                  <a:lnTo>
                    <a:pt x="5440134" y="373862"/>
                  </a:lnTo>
                  <a:close/>
                </a:path>
                <a:path w="5440680" h="1117600">
                  <a:moveTo>
                    <a:pt x="5440134" y="184632"/>
                  </a:moveTo>
                  <a:lnTo>
                    <a:pt x="4867821" y="184632"/>
                  </a:lnTo>
                  <a:lnTo>
                    <a:pt x="4867821" y="0"/>
                  </a:lnTo>
                  <a:lnTo>
                    <a:pt x="4863325" y="0"/>
                  </a:lnTo>
                  <a:lnTo>
                    <a:pt x="4863325" y="373786"/>
                  </a:lnTo>
                  <a:lnTo>
                    <a:pt x="4867821" y="373786"/>
                  </a:lnTo>
                  <a:lnTo>
                    <a:pt x="4867821" y="189128"/>
                  </a:lnTo>
                  <a:lnTo>
                    <a:pt x="5440134" y="189128"/>
                  </a:lnTo>
                  <a:lnTo>
                    <a:pt x="5440134" y="18463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72654" y="4488256"/>
              <a:ext cx="5440680" cy="437515"/>
            </a:xfrm>
            <a:custGeom>
              <a:avLst/>
              <a:gdLst/>
              <a:ahLst/>
              <a:cxnLst/>
              <a:rect l="l" t="t" r="r" b="b"/>
              <a:pathLst>
                <a:path w="5440680" h="437514">
                  <a:moveTo>
                    <a:pt x="4495" y="207530"/>
                  </a:moveTo>
                  <a:lnTo>
                    <a:pt x="0" y="207530"/>
                  </a:lnTo>
                  <a:lnTo>
                    <a:pt x="0" y="432689"/>
                  </a:lnTo>
                  <a:lnTo>
                    <a:pt x="0" y="437184"/>
                  </a:lnTo>
                  <a:lnTo>
                    <a:pt x="4495" y="437184"/>
                  </a:lnTo>
                  <a:lnTo>
                    <a:pt x="4495" y="432739"/>
                  </a:lnTo>
                  <a:lnTo>
                    <a:pt x="4495" y="207530"/>
                  </a:lnTo>
                  <a:close/>
                </a:path>
                <a:path w="5440680" h="437514">
                  <a:moveTo>
                    <a:pt x="4495" y="4495"/>
                  </a:moveTo>
                  <a:lnTo>
                    <a:pt x="0" y="4495"/>
                  </a:lnTo>
                  <a:lnTo>
                    <a:pt x="0" y="202946"/>
                  </a:lnTo>
                  <a:lnTo>
                    <a:pt x="0" y="207441"/>
                  </a:lnTo>
                  <a:lnTo>
                    <a:pt x="4495" y="207441"/>
                  </a:lnTo>
                  <a:lnTo>
                    <a:pt x="4495" y="202996"/>
                  </a:lnTo>
                  <a:lnTo>
                    <a:pt x="4495" y="4495"/>
                  </a:lnTo>
                  <a:close/>
                </a:path>
                <a:path w="5440680" h="437514">
                  <a:moveTo>
                    <a:pt x="360591" y="4495"/>
                  </a:moveTo>
                  <a:lnTo>
                    <a:pt x="356095" y="4495"/>
                  </a:lnTo>
                  <a:lnTo>
                    <a:pt x="356095" y="202946"/>
                  </a:lnTo>
                  <a:lnTo>
                    <a:pt x="4508" y="202946"/>
                  </a:lnTo>
                  <a:lnTo>
                    <a:pt x="4508" y="207441"/>
                  </a:lnTo>
                  <a:lnTo>
                    <a:pt x="356095" y="207441"/>
                  </a:lnTo>
                  <a:lnTo>
                    <a:pt x="360591" y="207441"/>
                  </a:lnTo>
                  <a:lnTo>
                    <a:pt x="360591" y="202996"/>
                  </a:lnTo>
                  <a:lnTo>
                    <a:pt x="360591" y="4495"/>
                  </a:lnTo>
                  <a:close/>
                </a:path>
                <a:path w="5440680" h="437514">
                  <a:moveTo>
                    <a:pt x="3867188" y="207530"/>
                  </a:moveTo>
                  <a:lnTo>
                    <a:pt x="3862692" y="207530"/>
                  </a:lnTo>
                  <a:lnTo>
                    <a:pt x="3862692" y="432689"/>
                  </a:lnTo>
                  <a:lnTo>
                    <a:pt x="4508" y="432689"/>
                  </a:lnTo>
                  <a:lnTo>
                    <a:pt x="4508" y="437184"/>
                  </a:lnTo>
                  <a:lnTo>
                    <a:pt x="3862692" y="437184"/>
                  </a:lnTo>
                  <a:lnTo>
                    <a:pt x="3867188" y="437184"/>
                  </a:lnTo>
                  <a:lnTo>
                    <a:pt x="3867188" y="432739"/>
                  </a:lnTo>
                  <a:lnTo>
                    <a:pt x="3867188" y="207530"/>
                  </a:lnTo>
                  <a:close/>
                </a:path>
                <a:path w="5440680" h="437514">
                  <a:moveTo>
                    <a:pt x="3867188" y="4495"/>
                  </a:moveTo>
                  <a:lnTo>
                    <a:pt x="3862692" y="4495"/>
                  </a:lnTo>
                  <a:lnTo>
                    <a:pt x="3862692" y="202946"/>
                  </a:lnTo>
                  <a:lnTo>
                    <a:pt x="360667" y="202946"/>
                  </a:lnTo>
                  <a:lnTo>
                    <a:pt x="360667" y="207441"/>
                  </a:lnTo>
                  <a:lnTo>
                    <a:pt x="3862692" y="207441"/>
                  </a:lnTo>
                  <a:lnTo>
                    <a:pt x="3867188" y="207441"/>
                  </a:lnTo>
                  <a:lnTo>
                    <a:pt x="3867188" y="202996"/>
                  </a:lnTo>
                  <a:lnTo>
                    <a:pt x="3867188" y="4495"/>
                  </a:lnTo>
                  <a:close/>
                </a:path>
                <a:path w="5440680" h="437514">
                  <a:moveTo>
                    <a:pt x="4863274" y="432689"/>
                  </a:moveTo>
                  <a:lnTo>
                    <a:pt x="4408081" y="432689"/>
                  </a:lnTo>
                  <a:lnTo>
                    <a:pt x="4408081" y="207530"/>
                  </a:lnTo>
                  <a:lnTo>
                    <a:pt x="4403585" y="207530"/>
                  </a:lnTo>
                  <a:lnTo>
                    <a:pt x="4403585" y="432689"/>
                  </a:lnTo>
                  <a:lnTo>
                    <a:pt x="3867264" y="432689"/>
                  </a:lnTo>
                  <a:lnTo>
                    <a:pt x="3867264" y="437184"/>
                  </a:lnTo>
                  <a:lnTo>
                    <a:pt x="4863274" y="437184"/>
                  </a:lnTo>
                  <a:lnTo>
                    <a:pt x="4863274" y="432689"/>
                  </a:lnTo>
                  <a:close/>
                </a:path>
                <a:path w="5440680" h="437514">
                  <a:moveTo>
                    <a:pt x="4863274" y="0"/>
                  </a:moveTo>
                  <a:lnTo>
                    <a:pt x="4863274" y="0"/>
                  </a:lnTo>
                  <a:lnTo>
                    <a:pt x="3867264" y="0"/>
                  </a:lnTo>
                  <a:lnTo>
                    <a:pt x="3867264" y="4495"/>
                  </a:lnTo>
                  <a:lnTo>
                    <a:pt x="4403585" y="4495"/>
                  </a:lnTo>
                  <a:lnTo>
                    <a:pt x="4403585" y="202946"/>
                  </a:lnTo>
                  <a:lnTo>
                    <a:pt x="3867264" y="202946"/>
                  </a:lnTo>
                  <a:lnTo>
                    <a:pt x="3867264" y="207441"/>
                  </a:lnTo>
                  <a:lnTo>
                    <a:pt x="4863274" y="207441"/>
                  </a:lnTo>
                  <a:lnTo>
                    <a:pt x="4863274" y="202946"/>
                  </a:lnTo>
                  <a:lnTo>
                    <a:pt x="4408081" y="202946"/>
                  </a:lnTo>
                  <a:lnTo>
                    <a:pt x="4408081" y="4495"/>
                  </a:lnTo>
                  <a:lnTo>
                    <a:pt x="4863274" y="4495"/>
                  </a:lnTo>
                  <a:lnTo>
                    <a:pt x="4863274" y="0"/>
                  </a:lnTo>
                  <a:close/>
                </a:path>
                <a:path w="5440680" h="437514">
                  <a:moveTo>
                    <a:pt x="5440134" y="432689"/>
                  </a:moveTo>
                  <a:lnTo>
                    <a:pt x="4867821" y="432689"/>
                  </a:lnTo>
                  <a:lnTo>
                    <a:pt x="4867821" y="207530"/>
                  </a:lnTo>
                  <a:lnTo>
                    <a:pt x="4863325" y="207530"/>
                  </a:lnTo>
                  <a:lnTo>
                    <a:pt x="4863325" y="432689"/>
                  </a:lnTo>
                  <a:lnTo>
                    <a:pt x="4863325" y="437184"/>
                  </a:lnTo>
                  <a:lnTo>
                    <a:pt x="4867770" y="437184"/>
                  </a:lnTo>
                  <a:lnTo>
                    <a:pt x="5440134" y="437184"/>
                  </a:lnTo>
                  <a:lnTo>
                    <a:pt x="5440134" y="432689"/>
                  </a:lnTo>
                  <a:close/>
                </a:path>
                <a:path w="5440680" h="437514">
                  <a:moveTo>
                    <a:pt x="5440134" y="0"/>
                  </a:moveTo>
                  <a:lnTo>
                    <a:pt x="4867821" y="0"/>
                  </a:lnTo>
                  <a:lnTo>
                    <a:pt x="4863325" y="0"/>
                  </a:lnTo>
                  <a:lnTo>
                    <a:pt x="4863325" y="4495"/>
                  </a:lnTo>
                  <a:lnTo>
                    <a:pt x="4863325" y="202946"/>
                  </a:lnTo>
                  <a:lnTo>
                    <a:pt x="4863325" y="207441"/>
                  </a:lnTo>
                  <a:lnTo>
                    <a:pt x="4867770" y="207441"/>
                  </a:lnTo>
                  <a:lnTo>
                    <a:pt x="5440134" y="207441"/>
                  </a:lnTo>
                  <a:lnTo>
                    <a:pt x="5440134" y="202946"/>
                  </a:lnTo>
                  <a:lnTo>
                    <a:pt x="4867821" y="202946"/>
                  </a:lnTo>
                  <a:lnTo>
                    <a:pt x="4867821" y="4495"/>
                  </a:lnTo>
                  <a:lnTo>
                    <a:pt x="5440134" y="4495"/>
                  </a:lnTo>
                  <a:lnTo>
                    <a:pt x="54401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48558" y="1301039"/>
          <a:ext cx="5582284" cy="519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9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Kegiatan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ts val="131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ts val="131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PKM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PKM-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Ilmu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NIM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Ketua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NIM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Anggota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…………….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NIM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Nama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Anggota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6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Studi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50035">
                <a:tc gridSpan="3">
                  <a:txBody>
                    <a:bodyPr/>
                    <a:lstStyle/>
                    <a:p>
                      <a:pPr marL="207010" marR="12065">
                        <a:lnSpc>
                          <a:spcPts val="1320"/>
                        </a:lnSpc>
                        <a:tabLst>
                          <a:tab pos="554355" algn="l"/>
                          <a:tab pos="4069715" algn="l"/>
                          <a:tab pos="4615180" algn="l"/>
                          <a:tab pos="5124450" algn="l"/>
                        </a:tabLst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Kriteria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Bobot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Skor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Nilai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54355" marR="12065" indent="-293370">
                        <a:lnSpc>
                          <a:spcPct val="100000"/>
                        </a:lnSpc>
                        <a:spcBef>
                          <a:spcPts val="50"/>
                        </a:spcBef>
                        <a:buAutoNum type="arabicPlain"/>
                        <a:tabLst>
                          <a:tab pos="554355" algn="l"/>
                          <a:tab pos="417766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Pendahuluan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54355" marR="12065" indent="-293370">
                        <a:lnSpc>
                          <a:spcPct val="100000"/>
                        </a:lnSpc>
                        <a:spcBef>
                          <a:spcPts val="85"/>
                        </a:spcBef>
                        <a:buAutoNum type="arabicPlain"/>
                        <a:tabLst>
                          <a:tab pos="554355" algn="l"/>
                          <a:tab pos="417766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Gambaran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Umum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Usaha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54355" marR="1243330" indent="-293370">
                        <a:lnSpc>
                          <a:spcPts val="1380"/>
                        </a:lnSpc>
                        <a:spcBef>
                          <a:spcPts val="145"/>
                        </a:spcBef>
                        <a:buAutoNum type="arabicPlain"/>
                        <a:tabLst>
                          <a:tab pos="554355" algn="l"/>
                          <a:tab pos="1189355" algn="l"/>
                          <a:tab pos="2107565" algn="l"/>
                          <a:tab pos="2832735" algn="l"/>
                          <a:tab pos="3350895" algn="l"/>
                          <a:tab pos="417766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Metode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Pelaksanaan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(meliputi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aspek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produksi,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25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pemasaran,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manajemen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usaha)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54355" marR="12065" indent="-293370">
                        <a:lnSpc>
                          <a:spcPts val="1385"/>
                        </a:lnSpc>
                        <a:buAutoNum type="arabicPlain"/>
                        <a:tabLst>
                          <a:tab pos="554355" algn="l"/>
                          <a:tab pos="417766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Hasil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Dicapai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Potensi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Keberlanjutan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Usaha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54355" marR="12065" indent="-293370">
                        <a:lnSpc>
                          <a:spcPct val="100000"/>
                        </a:lnSpc>
                        <a:spcBef>
                          <a:spcPts val="90"/>
                        </a:spcBef>
                        <a:buAutoNum type="arabicPlain"/>
                        <a:tabLst>
                          <a:tab pos="554355" algn="l"/>
                          <a:tab pos="417766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Penutup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(kesimpulan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saran)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89230" marR="1206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4141470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00405">
                <a:tc gridSpan="3">
                  <a:txBody>
                    <a:bodyPr/>
                    <a:lstStyle/>
                    <a:p>
                      <a:pPr marL="31750" marR="12065">
                        <a:lnSpc>
                          <a:spcPts val="1295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Keterangan: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 marR="303530">
                        <a:lnSpc>
                          <a:spcPts val="1390"/>
                        </a:lnSpc>
                        <a:spcBef>
                          <a:spcPts val="6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Nilai=Bobot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Skor;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Skor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(1=Buruk;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2=Sangat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kurang;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3=Kurang;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5=Cukup;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6=Baik;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7=Sangat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baik);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 marR="12065">
                        <a:lnSpc>
                          <a:spcPts val="128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Komentar: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..........................................................................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75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31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Kota,</a:t>
                      </a:r>
                      <a:r>
                        <a:rPr sz="12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tanggal-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bulan-tahun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540" algn="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Penilai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51125" indent="252095" algn="r">
                        <a:lnSpc>
                          <a:spcPts val="1380"/>
                        </a:lnSpc>
                        <a:spcBef>
                          <a:spcPts val="131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Tandatangan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(Nama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Lengkap)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63260" cy="873569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6350" algn="just">
              <a:lnSpc>
                <a:spcPct val="96100"/>
              </a:lnSpc>
              <a:spcBef>
                <a:spcPts val="160"/>
              </a:spcBef>
            </a:pPr>
            <a:r>
              <a:rPr sz="1200" dirty="0">
                <a:latin typeface="Times New Roman"/>
                <a:cs typeface="Times New Roman"/>
              </a:rPr>
              <a:t>Panduan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memuat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penjelasan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tema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2025,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tujuan,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ruang </a:t>
            </a:r>
            <a:r>
              <a:rPr sz="1200" dirty="0">
                <a:latin typeface="Times New Roman"/>
                <a:cs typeface="Times New Roman"/>
              </a:rPr>
              <a:t>lingkup,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konsep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program,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luaran,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kriteria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pengusulan,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kegiatan, sistimatika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penulisan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proposal,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seleksi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penilaian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penilaian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kemajuan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(PKP2)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pelaporan,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sistimatika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kemajuan,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sistimatika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akhir,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serta lampiran.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2200" b="1" spc="-10" dirty="0">
                <a:latin typeface="Times New Roman"/>
                <a:cs typeface="Times New Roman"/>
              </a:rPr>
              <a:t>Tujuan</a:t>
            </a:r>
            <a:endParaRPr sz="2200">
              <a:latin typeface="Times New Roman"/>
              <a:cs typeface="Times New Roman"/>
            </a:endParaRPr>
          </a:p>
          <a:p>
            <a:pPr marL="12700" algn="just">
              <a:lnSpc>
                <a:spcPts val="1395"/>
              </a:lnSpc>
              <a:spcBef>
                <a:spcPts val="1130"/>
              </a:spcBef>
            </a:pPr>
            <a:r>
              <a:rPr sz="1200" dirty="0">
                <a:latin typeface="Times New Roman"/>
                <a:cs typeface="Times New Roman"/>
              </a:rPr>
              <a:t>Tujuan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K:</a:t>
            </a:r>
            <a:endParaRPr sz="1200">
              <a:latin typeface="Times New Roman"/>
              <a:cs typeface="Times New Roman"/>
            </a:endParaRPr>
          </a:p>
          <a:p>
            <a:pPr marL="471170" marR="9525" indent="-229235" algn="just">
              <a:lnSpc>
                <a:spcPts val="1380"/>
              </a:lnSpc>
              <a:spcBef>
                <a:spcPts val="50"/>
              </a:spcBef>
              <a:buAutoNum type="arabicPeriod"/>
              <a:tabLst>
                <a:tab pos="472440" algn="l"/>
              </a:tabLst>
            </a:pPr>
            <a:r>
              <a:rPr sz="1200" spc="-10" dirty="0">
                <a:latin typeface="Times New Roman"/>
                <a:cs typeface="Times New Roman"/>
              </a:rPr>
              <a:t>Memotivasi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(mendorong </a:t>
            </a:r>
            <a:r>
              <a:rPr sz="1200" dirty="0">
                <a:latin typeface="Times New Roman"/>
                <a:cs typeface="Times New Roman"/>
              </a:rPr>
              <a:t>minat)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memberikan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kesempatan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kepada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mahasiswa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untuk 	</a:t>
            </a:r>
            <a:r>
              <a:rPr sz="1200" dirty="0">
                <a:latin typeface="Times New Roman"/>
                <a:cs typeface="Times New Roman"/>
              </a:rPr>
              <a:t>menghasilkan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karya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kreatif,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inovatif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sebagai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bekal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berwirausaha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sebelum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dan/atau 	</a:t>
            </a:r>
            <a:r>
              <a:rPr sz="1200" dirty="0">
                <a:latin typeface="Times New Roman"/>
                <a:cs typeface="Times New Roman"/>
              </a:rPr>
              <a:t>setelah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menyelesaikan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studi;</a:t>
            </a:r>
            <a:endParaRPr sz="1200">
              <a:latin typeface="Times New Roman"/>
              <a:cs typeface="Times New Roman"/>
            </a:endParaRPr>
          </a:p>
          <a:p>
            <a:pPr marL="471170" marR="10160" indent="-229235" algn="just">
              <a:lnSpc>
                <a:spcPts val="1380"/>
              </a:lnSpc>
              <a:spcBef>
                <a:spcPts val="1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Memberikan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kesempatan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kepada</a:t>
            </a:r>
            <a:r>
              <a:rPr sz="1200" spc="1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praktik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wirausaha</a:t>
            </a:r>
            <a:r>
              <a:rPr sz="1200" spc="150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dengan 	</a:t>
            </a:r>
            <a:r>
              <a:rPr sz="1200" dirty="0">
                <a:latin typeface="Times New Roman"/>
                <a:cs typeface="Times New Roman"/>
              </a:rPr>
              <a:t>pemahaman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konsep</a:t>
            </a:r>
            <a:r>
              <a:rPr sz="1200" spc="-10" dirty="0">
                <a:latin typeface="Times New Roman"/>
                <a:cs typeface="Times New Roman"/>
              </a:rPr>
              <a:t> wirausaha </a:t>
            </a:r>
            <a:r>
              <a:rPr sz="1200" dirty="0">
                <a:latin typeface="Times New Roman"/>
                <a:cs typeface="Times New Roman"/>
              </a:rPr>
              <a:t>yang </a:t>
            </a:r>
            <a:r>
              <a:rPr sz="1200" spc="-10" dirty="0">
                <a:latin typeface="Times New Roman"/>
                <a:cs typeface="Times New Roman"/>
              </a:rPr>
              <a:t>komprehensif.</a:t>
            </a:r>
            <a:endParaRPr sz="1200">
              <a:latin typeface="Times New Roman"/>
              <a:cs typeface="Times New Roman"/>
            </a:endParaRPr>
          </a:p>
          <a:p>
            <a:pPr marL="12700" marR="12700" algn="just">
              <a:lnSpc>
                <a:spcPts val="1390"/>
              </a:lnSpc>
              <a:spcBef>
                <a:spcPts val="1205"/>
              </a:spcBef>
            </a:pP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diharapkan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menjadi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cikal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bakal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kemunculan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Indonesia sebagai </a:t>
            </a:r>
            <a:r>
              <a:rPr sz="1200" dirty="0">
                <a:latin typeface="Times New Roman"/>
                <a:cs typeface="Times New Roman"/>
              </a:rPr>
              <a:t>karya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mandiri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bangsa.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200" b="1" dirty="0">
                <a:latin typeface="Times New Roman"/>
                <a:cs typeface="Times New Roman"/>
              </a:rPr>
              <a:t>Ruang</a:t>
            </a:r>
            <a:r>
              <a:rPr sz="2200" b="1" spc="-3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Lingkup</a:t>
            </a:r>
            <a:endParaRPr sz="2200">
              <a:latin typeface="Times New Roman"/>
              <a:cs typeface="Times New Roman"/>
            </a:endParaRPr>
          </a:p>
          <a:p>
            <a:pPr marL="12700" marR="8890" algn="just">
              <a:lnSpc>
                <a:spcPct val="95700"/>
              </a:lnSpc>
              <a:spcBef>
                <a:spcPts val="1190"/>
              </a:spcBef>
            </a:pPr>
            <a:r>
              <a:rPr sz="1200" dirty="0">
                <a:latin typeface="Times New Roman"/>
                <a:cs typeface="Times New Roman"/>
              </a:rPr>
              <a:t>Ruang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lingkup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menciptakan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kreatif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wirausaha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dijalankan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kreatif</a:t>
            </a:r>
            <a:r>
              <a:rPr sz="1200" spc="3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3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barang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jasa.</a:t>
            </a:r>
            <a:r>
              <a:rPr sz="1200" spc="3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Secara </a:t>
            </a:r>
            <a:r>
              <a:rPr sz="1200" dirty="0">
                <a:latin typeface="Times New Roman"/>
                <a:cs typeface="Times New Roman"/>
              </a:rPr>
              <a:t>konseptual, </a:t>
            </a:r>
            <a:r>
              <a:rPr sz="1200" spc="-10" dirty="0">
                <a:latin typeface="Times New Roman"/>
                <a:cs typeface="Times New Roman"/>
              </a:rPr>
              <a:t>PKM-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lebih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mengutamakan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tantangan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intelektual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mendasari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lahirnya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baru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unik,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berdasarkan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analisis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kebutuhan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peluang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pasar.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diciptakan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merupakan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perwujudan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penguasaan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ipteks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tim </a:t>
            </a:r>
            <a:r>
              <a:rPr sz="1200" dirty="0">
                <a:latin typeface="Times New Roman"/>
                <a:cs typeface="Times New Roman"/>
              </a:rPr>
              <a:t>mahasiswa,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disampaikan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 sasaran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melalui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didukung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strategi </a:t>
            </a:r>
            <a:r>
              <a:rPr sz="1200" dirty="0">
                <a:latin typeface="Times New Roman"/>
                <a:cs typeface="Times New Roman"/>
              </a:rPr>
              <a:t>pemasaran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pengelolaan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komprehensif.</a:t>
            </a:r>
            <a:endParaRPr sz="1200">
              <a:latin typeface="Times New Roman"/>
              <a:cs typeface="Times New Roman"/>
            </a:endParaRPr>
          </a:p>
          <a:p>
            <a:pPr marL="12700" marR="8255" algn="just">
              <a:lnSpc>
                <a:spcPct val="95300"/>
              </a:lnSpc>
              <a:spcBef>
                <a:spcPts val="1220"/>
              </a:spcBef>
            </a:pPr>
            <a:r>
              <a:rPr sz="1200" dirty="0">
                <a:latin typeface="Times New Roman"/>
                <a:cs typeface="Times New Roman"/>
              </a:rPr>
              <a:t>Perencanaan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 luring.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Proses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analisis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kebutuhan</a:t>
            </a:r>
            <a:r>
              <a:rPr sz="1200" spc="-25" dirty="0">
                <a:latin typeface="Times New Roman"/>
                <a:cs typeface="Times New Roman"/>
              </a:rPr>
              <a:t> dan </a:t>
            </a:r>
            <a:r>
              <a:rPr sz="1200" dirty="0">
                <a:latin typeface="Times New Roman"/>
                <a:cs typeface="Times New Roman"/>
              </a:rPr>
              <a:t>peluang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data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sekunder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data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primer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diperoleh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survei </a:t>
            </a:r>
            <a:r>
              <a:rPr sz="1200" dirty="0">
                <a:latin typeface="Times New Roman"/>
                <a:cs typeface="Times New Roman"/>
              </a:rPr>
              <a:t>pasar.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Kegiatan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survei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bisa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secara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daring</a:t>
            </a:r>
            <a:r>
              <a:rPr sz="1200" i="1" dirty="0">
                <a:latin typeface="Times New Roman"/>
                <a:cs typeface="Times New Roman"/>
              </a:rPr>
              <a:t>,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wawancara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melalui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media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elektronik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tanpa melakukan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kontak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fisik,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wawancara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langsung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(fisik),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sejenisnya.</a:t>
            </a:r>
            <a:endParaRPr sz="1200">
              <a:latin typeface="Times New Roman"/>
              <a:cs typeface="Times New Roman"/>
            </a:endParaRPr>
          </a:p>
          <a:p>
            <a:pPr marL="12700" marR="13335" algn="just">
              <a:lnSpc>
                <a:spcPts val="1380"/>
              </a:lnSpc>
              <a:spcBef>
                <a:spcPts val="1245"/>
              </a:spcBef>
            </a:pP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hal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penjualan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diperbolehkan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bekerjasama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pihak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ketiga </a:t>
            </a:r>
            <a:r>
              <a:rPr sz="1200" dirty="0">
                <a:latin typeface="Times New Roman"/>
                <a:cs typeface="Times New Roman"/>
              </a:rPr>
              <a:t>(mitra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usaha).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Namun,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desain/konsep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strategi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pemasaran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tetap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dirancang </a:t>
            </a:r>
            <a:r>
              <a:rPr sz="1200" dirty="0">
                <a:latin typeface="Times New Roman"/>
                <a:cs typeface="Times New Roman"/>
              </a:rPr>
              <a:t>sendiri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mahasiswa.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900"/>
              </a:lnSpc>
              <a:spcBef>
                <a:spcPts val="1180"/>
              </a:spcBef>
            </a:pPr>
            <a:r>
              <a:rPr sz="1200" dirty="0">
                <a:latin typeface="Times New Roman"/>
                <a:cs typeface="Times New Roman"/>
              </a:rPr>
              <a:t>Ruang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lingkup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10" dirty="0">
                <a:latin typeface="Times New Roman"/>
                <a:cs typeface="Times New Roman"/>
              </a:rPr>
              <a:t> mengacu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tema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sebagaimana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diuraikan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Buku </a:t>
            </a:r>
            <a:r>
              <a:rPr sz="1200" dirty="0">
                <a:latin typeface="Times New Roman"/>
                <a:cs typeface="Times New Roman"/>
              </a:rPr>
              <a:t>Panduan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2025.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Salah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satunya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adalah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kesehatan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gizi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masyarakat.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Jenis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diusulkan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terkait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Kosmetika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Kesehatan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(herbal,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jamu,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suplemen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makanan)</a:t>
            </a:r>
            <a:r>
              <a:rPr sz="1200" i="1" dirty="0">
                <a:latin typeface="Times New Roman"/>
                <a:cs typeface="Times New Roman"/>
              </a:rPr>
              <a:t>.</a:t>
            </a:r>
            <a:r>
              <a:rPr sz="1200" i="1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Selain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berdasarkan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penelitian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pemanfaatan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ipteks,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perlu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mengintegrasikan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survei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mengenai </a:t>
            </a:r>
            <a:r>
              <a:rPr sz="1200" dirty="0">
                <a:latin typeface="Times New Roman"/>
                <a:cs typeface="Times New Roman"/>
              </a:rPr>
              <a:t>kebutuhan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dihasilkan.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Kosmetika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Kesehatan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boleh diperjualbelikan/diedarkan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sebelum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mendapat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ijin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edar,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boleh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dijual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</a:t>
            </a:r>
            <a:r>
              <a:rPr sz="1200" i="1" dirty="0">
                <a:latin typeface="Times New Roman"/>
                <a:cs typeface="Times New Roman"/>
              </a:rPr>
              <a:t>.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Oleh </a:t>
            </a:r>
            <a:r>
              <a:rPr sz="1200" dirty="0">
                <a:latin typeface="Times New Roman"/>
                <a:cs typeface="Times New Roman"/>
              </a:rPr>
              <a:t>karena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itu,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perlu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diperhatikan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proyeksi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jangka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pendek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(fokus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pengembangan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pemasaran,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prediksi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arus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kas,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latar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belakang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akan </a:t>
            </a:r>
            <a:r>
              <a:rPr sz="1200" dirty="0">
                <a:latin typeface="Times New Roman"/>
                <a:cs typeface="Times New Roman"/>
              </a:rPr>
              <a:t>dibuat),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proyeksi</a:t>
            </a:r>
            <a:r>
              <a:rPr sz="1200" spc="4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jangka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panjang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legalitas</a:t>
            </a:r>
            <a:r>
              <a:rPr sz="1200" spc="4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sertifikasi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(BPOM/Badan </a:t>
            </a:r>
            <a:r>
              <a:rPr sz="1200" dirty="0">
                <a:latin typeface="Times New Roman"/>
                <a:cs typeface="Times New Roman"/>
              </a:rPr>
              <a:t>Pengawasan</a:t>
            </a:r>
            <a:r>
              <a:rPr sz="1200" spc="1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Obat</a:t>
            </a:r>
            <a:r>
              <a:rPr sz="1200" spc="18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7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Makanan,</a:t>
            </a:r>
            <a:r>
              <a:rPr sz="1200" spc="19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sertifikat</a:t>
            </a:r>
            <a:r>
              <a:rPr sz="1200" spc="18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Halal,</a:t>
            </a:r>
            <a:r>
              <a:rPr sz="1200" spc="19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keamanan</a:t>
            </a:r>
            <a:r>
              <a:rPr sz="1200" spc="17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bahan</a:t>
            </a:r>
            <a:r>
              <a:rPr sz="1200" spc="17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baku),</a:t>
            </a:r>
            <a:r>
              <a:rPr sz="1200" spc="19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memperhatikan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regulasi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ada.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Harapannya,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dihasilkan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depan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harus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54370" cy="139065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algn="just">
              <a:lnSpc>
                <a:spcPct val="96100"/>
              </a:lnSpc>
              <a:spcBef>
                <a:spcPts val="160"/>
              </a:spcBef>
            </a:pPr>
            <a:r>
              <a:rPr sz="1200" dirty="0">
                <a:latin typeface="Times New Roman"/>
                <a:cs typeface="Times New Roman"/>
              </a:rPr>
              <a:t>memenuhi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Pembuatan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Kosmetik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 Baik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(CPKB);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Pembuatan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Obat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Tradisional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Baik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(CPOTB);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Standar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Nasional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Indonesia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(SNI)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penentuan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tempat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untuk </a:t>
            </a:r>
            <a:r>
              <a:rPr sz="1200" dirty="0">
                <a:latin typeface="Times New Roman"/>
                <a:cs typeface="Times New Roman"/>
              </a:rPr>
              <a:t>perusahaan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maklon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(jika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diperlukan)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sebelum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memiliki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fasilitas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sendiri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serta </a:t>
            </a:r>
            <a:r>
              <a:rPr sz="1200" dirty="0">
                <a:latin typeface="Times New Roman"/>
                <a:cs typeface="Times New Roman"/>
              </a:rPr>
              <a:t>ketersediaan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bahan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baku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menentukan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jumlah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dibuat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nantinya.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115"/>
              </a:spcBef>
            </a:pPr>
            <a:r>
              <a:rPr sz="1200" spc="-20" dirty="0">
                <a:latin typeface="Times New Roman"/>
                <a:cs typeface="Times New Roman"/>
              </a:rPr>
              <a:t>Contoh-</a:t>
            </a:r>
            <a:r>
              <a:rPr sz="1200" dirty="0">
                <a:latin typeface="Times New Roman"/>
                <a:cs typeface="Times New Roman"/>
              </a:rPr>
              <a:t>contoh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terkait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 2025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disajikan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Tabel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Tabel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Ilustrasi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50" dirty="0">
                <a:latin typeface="Times New Roman"/>
                <a:cs typeface="Times New Roman"/>
              </a:rPr>
              <a:t>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3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8428" y="2424243"/>
          <a:ext cx="5882639" cy="67998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5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4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23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No.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4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Contoh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Kebutuhan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dan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ts val="141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Peluang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Pasar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Ide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Usaha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4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Tema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PKM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4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1780"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2230" algn="just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Pakan</a:t>
                      </a:r>
                      <a:r>
                        <a:rPr sz="1200" spc="4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merupakan</a:t>
                      </a:r>
                      <a:r>
                        <a:rPr sz="1200" spc="4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komponen</a:t>
                      </a:r>
                      <a:r>
                        <a:rPr sz="1200" spc="4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4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terbesar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produksi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ternak</a:t>
                      </a:r>
                      <a:r>
                        <a:rPr sz="12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ayam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pedaging.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59055" algn="just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Sedangkan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49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baku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untuk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memproduksi</a:t>
                      </a:r>
                      <a:r>
                        <a:rPr sz="1200" spc="305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pakan</a:t>
                      </a:r>
                      <a:r>
                        <a:rPr sz="1200" spc="300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ternak</a:t>
                      </a:r>
                      <a:r>
                        <a:rPr sz="1200" spc="310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masih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mengandalkan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impor,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sehingga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berdampak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4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harga</a:t>
                      </a:r>
                      <a:r>
                        <a:rPr sz="1200" spc="4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pasokan</a:t>
                      </a:r>
                      <a:r>
                        <a:rPr sz="1200" spc="3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pakan</a:t>
                      </a:r>
                      <a:r>
                        <a:rPr sz="1200" spc="3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4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pasaran.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60960" algn="just">
                        <a:lnSpc>
                          <a:spcPts val="1380"/>
                        </a:lnSpc>
                        <a:spcBef>
                          <a:spcPts val="1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Sebagaimana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data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Kementerian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Pertanian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yang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menunjukkan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bahwa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kapasitas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industri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nasional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belum</a:t>
                      </a:r>
                      <a:r>
                        <a:rPr sz="1200" spc="4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mampu</a:t>
                      </a:r>
                      <a:r>
                        <a:rPr sz="1200" spc="4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memenuhi</a:t>
                      </a:r>
                      <a:r>
                        <a:rPr sz="1200" spc="4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kebutuhan</a:t>
                      </a:r>
                      <a:r>
                        <a:rPr sz="1200" spc="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pakan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ternak</a:t>
                      </a:r>
                      <a:r>
                        <a:rPr sz="1200" spc="27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ayam</a:t>
                      </a:r>
                      <a:r>
                        <a:rPr sz="1200" spc="27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pedaging.</a:t>
                      </a:r>
                      <a:r>
                        <a:rPr sz="1200" spc="27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Hasil</a:t>
                      </a:r>
                      <a:r>
                        <a:rPr sz="1200" spc="27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survei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algn="just">
                        <a:lnSpc>
                          <a:spcPts val="13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menunjukkan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bahwa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peternak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ayam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pedaging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59055" algn="just">
                        <a:lnSpc>
                          <a:spcPct val="95500"/>
                        </a:lnSpc>
                        <a:spcBef>
                          <a:spcPts val="3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skala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kecil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membutuhkan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pakan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ekonomis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4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cocok</a:t>
                      </a:r>
                      <a:r>
                        <a:rPr sz="1200" spc="4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digunakan</a:t>
                      </a:r>
                      <a:r>
                        <a:rPr sz="1200" spc="4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434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setiap</a:t>
                      </a:r>
                      <a:r>
                        <a:rPr sz="1200" spc="4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fase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pertumbuhan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ayam.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Ini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menjadi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peluang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bisnis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karena</a:t>
                      </a:r>
                      <a:r>
                        <a:rPr sz="1200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peternak</a:t>
                      </a:r>
                      <a:r>
                        <a:rPr sz="1200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ayam</a:t>
                      </a:r>
                      <a:r>
                        <a:rPr sz="1200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pedaging</a:t>
                      </a:r>
                      <a:r>
                        <a:rPr sz="1200" spc="3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skala</a:t>
                      </a:r>
                      <a:r>
                        <a:rPr sz="1200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kecil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belum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dikuasai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produsen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pakan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ayam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besar.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 marR="76835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Pakan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ayam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dengan sistem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pemberian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83820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makan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tunggal,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dari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alternatif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hasil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budidaya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maggot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sebagai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292735">
                        <a:lnSpc>
                          <a:spcPts val="1380"/>
                        </a:lnSpc>
                        <a:spcBef>
                          <a:spcPts val="1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pengganti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bahan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baku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utama.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169545">
                        <a:lnSpc>
                          <a:spcPts val="1350"/>
                        </a:lnSpc>
                        <a:spcBef>
                          <a:spcPts val="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Tema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nomor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yaitu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188595">
                        <a:lnSpc>
                          <a:spcPts val="1380"/>
                        </a:lnSpc>
                        <a:spcBef>
                          <a:spcPts val="10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kemandirian pangan.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8229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algn="just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Pemerintah</a:t>
                      </a:r>
                      <a:r>
                        <a:rPr sz="1200" spc="1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berupaya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meningkatkan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kinerja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59055" algn="just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ekonomi</a:t>
                      </a:r>
                      <a:r>
                        <a:rPr sz="1200" spc="11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kreatif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mana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salah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satunya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adalah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subsektor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seni</a:t>
                      </a:r>
                      <a:r>
                        <a:rPr sz="12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desain,</a:t>
                      </a:r>
                      <a:r>
                        <a:rPr sz="12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sebagaimana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tertuang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Peraturan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Presiden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Nomor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142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2018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tentang</a:t>
                      </a:r>
                      <a:r>
                        <a:rPr sz="1200" spc="26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Rencana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Induk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Pengembangan</a:t>
                      </a:r>
                      <a:r>
                        <a:rPr sz="1200" spc="21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Ekonomi</a:t>
                      </a:r>
                      <a:r>
                        <a:rPr sz="1200" spc="229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Kreatif</a:t>
                      </a:r>
                      <a:r>
                        <a:rPr sz="1200" spc="229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Nasional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4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2018-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2025.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</a:t>
                      </a:r>
                      <a:r>
                        <a:rPr sz="1200" spc="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ini</a:t>
                      </a:r>
                      <a:r>
                        <a:rPr sz="1200" spc="4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berdampak</a:t>
                      </a:r>
                      <a:r>
                        <a:rPr sz="1200" spc="4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pada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banyaknya</a:t>
                      </a:r>
                      <a:r>
                        <a:rPr sz="1200" spc="4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calon</a:t>
                      </a:r>
                      <a:r>
                        <a:rPr sz="1200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mahasiswa</a:t>
                      </a:r>
                      <a:r>
                        <a:rPr sz="1200" spc="4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4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berminat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masuk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1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Desain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Komunikasi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Visual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(DKV),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Desain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Interior,</a:t>
                      </a:r>
                      <a:r>
                        <a:rPr sz="12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maupun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Seni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Rupa.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Berdasarkan</a:t>
                      </a:r>
                      <a:r>
                        <a:rPr sz="1200" spc="16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data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mengenai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jumlah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mahasiswa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Indonesia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berdasarkan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studi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2021,</a:t>
                      </a:r>
                      <a:r>
                        <a:rPr sz="1200" spc="4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jumlah</a:t>
                      </a:r>
                      <a:r>
                        <a:rPr sz="1200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mahasiswa</a:t>
                      </a:r>
                      <a:r>
                        <a:rPr sz="1200" spc="3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seni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mencapai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92.689</a:t>
                      </a:r>
                      <a:r>
                        <a:rPr sz="12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mahasiswa.</a:t>
                      </a:r>
                      <a:r>
                        <a:rPr sz="12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bekerja,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sz="1200" spc="45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pelaku</a:t>
                      </a:r>
                      <a:r>
                        <a:rPr sz="1200" spc="4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seni</a:t>
                      </a:r>
                      <a:r>
                        <a:rPr sz="1200" spc="4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4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desain</a:t>
                      </a:r>
                      <a:r>
                        <a:rPr sz="1200" spc="4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membutuhkan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pencampuran</a:t>
                      </a:r>
                      <a:r>
                        <a:rPr sz="1200" spc="36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warna</a:t>
                      </a:r>
                      <a:r>
                        <a:rPr sz="1200" spc="37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38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presisi</a:t>
                      </a:r>
                      <a:r>
                        <a:rPr sz="1200" spc="37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yang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menghasilkan</a:t>
                      </a:r>
                      <a:r>
                        <a:rPr sz="1200" spc="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kecocokan</a:t>
                      </a:r>
                      <a:r>
                        <a:rPr sz="1200" spc="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warna</a:t>
                      </a:r>
                      <a:r>
                        <a:rPr sz="1200" spc="4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4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sama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diinginkan.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 algn="just">
                        <a:lnSpc>
                          <a:spcPts val="129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Mesin</a:t>
                      </a:r>
                      <a:r>
                        <a:rPr sz="1200" spc="38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pencampur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215" marR="58419" algn="just">
                        <a:lnSpc>
                          <a:spcPct val="96100"/>
                        </a:lnSpc>
                        <a:spcBef>
                          <a:spcPts val="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warna</a:t>
                      </a:r>
                      <a:r>
                        <a:rPr sz="1200" spc="355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otomatis berbasis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pengolahan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citra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metode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Jarak</a:t>
                      </a:r>
                      <a:r>
                        <a:rPr sz="1200" spc="300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Euclidean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sebagai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inovasi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bisnis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sektor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seni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desain.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95"/>
                        </a:lnSpc>
                        <a:tabLst>
                          <a:tab pos="564515" algn="l"/>
                        </a:tabLst>
                      </a:pP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Tema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nomor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57785">
                        <a:lnSpc>
                          <a:spcPct val="96100"/>
                        </a:lnSpc>
                        <a:spcBef>
                          <a:spcPts val="25"/>
                        </a:spcBef>
                        <a:tabLst>
                          <a:tab pos="659765" algn="l"/>
                        </a:tabLst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yaitu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peningkatan ekonomi kreatif.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4300"/>
            <a:ext cx="5763260" cy="5297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latin typeface="Times New Roman"/>
                <a:cs typeface="Times New Roman"/>
              </a:rPr>
              <a:t>Konsep</a:t>
            </a:r>
            <a:r>
              <a:rPr sz="2200" b="1" spc="-10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Pelaksanaan</a:t>
            </a:r>
            <a:r>
              <a:rPr sz="2200" b="1" spc="-6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Program</a:t>
            </a:r>
            <a:endParaRPr sz="2200">
              <a:latin typeface="Times New Roman"/>
              <a:cs typeface="Times New Roman"/>
            </a:endParaRPr>
          </a:p>
          <a:p>
            <a:pPr marL="12700" marR="5715" algn="just">
              <a:lnSpc>
                <a:spcPct val="96100"/>
              </a:lnSpc>
              <a:spcBef>
                <a:spcPts val="1145"/>
              </a:spcBef>
            </a:pP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dilaksanakan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luring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kontak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fisik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langsung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antar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personil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terlibat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PKM-K.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Namun,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selama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pelaksanaannya,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50" dirty="0">
                <a:latin typeface="Times New Roman"/>
                <a:cs typeface="Times New Roman"/>
              </a:rPr>
              <a:t>K </a:t>
            </a:r>
            <a:r>
              <a:rPr sz="1200" dirty="0">
                <a:latin typeface="Times New Roman"/>
                <a:cs typeface="Times New Roman"/>
              </a:rPr>
              <a:t>tetap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diperbolehkan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melakukan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beberapa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mendokumentasikannya.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didokumentasikan,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dipublikasikan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dipromosikan</a:t>
            </a:r>
            <a:r>
              <a:rPr sz="1200" spc="-25" dirty="0">
                <a:latin typeface="Times New Roman"/>
                <a:cs typeface="Times New Roman"/>
              </a:rPr>
              <a:t> di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Uraian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bukti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diunggah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logbook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laman </a:t>
            </a:r>
            <a:r>
              <a:rPr sz="1200" dirty="0">
                <a:latin typeface="Times New Roman"/>
                <a:cs typeface="Times New Roman"/>
              </a:rPr>
              <a:t>pkm.kemdiktisaintek.go.id.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Pembuatan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merujuk </a:t>
            </a:r>
            <a:r>
              <a:rPr sz="1200" dirty="0">
                <a:latin typeface="Times New Roman"/>
                <a:cs typeface="Times New Roman"/>
              </a:rPr>
              <a:t>pada </a:t>
            </a:r>
            <a:r>
              <a:rPr sz="1200" i="1" dirty="0">
                <a:latin typeface="Times New Roman"/>
                <a:cs typeface="Times New Roman"/>
              </a:rPr>
              <a:t>logbook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2200" b="1" spc="-10" dirty="0">
                <a:latin typeface="Times New Roman"/>
                <a:cs typeface="Times New Roman"/>
              </a:rPr>
              <a:t>Luaran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1095"/>
              </a:spcBef>
            </a:pP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K: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Kemajuan;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Akhir;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Buku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Dokumentasi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 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-10" dirty="0">
                <a:latin typeface="Times New Roman"/>
                <a:cs typeface="Times New Roman"/>
              </a:rPr>
              <a:t> Usaha;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41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Akun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sosial.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800"/>
              </a:lnSpc>
              <a:spcBef>
                <a:spcPts val="1210"/>
              </a:spcBef>
            </a:pPr>
            <a:r>
              <a:rPr sz="1200" spc="-10" dirty="0">
                <a:latin typeface="Times New Roman"/>
                <a:cs typeface="Times New Roman"/>
              </a:rPr>
              <a:t>Laporan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kemajuan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laporan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harus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ditulis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Panduan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Tahun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2025. Luaran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Buku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Dokumentasi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Aktivitas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memuat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gambaran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aspek </a:t>
            </a:r>
            <a:r>
              <a:rPr sz="1200" dirty="0">
                <a:latin typeface="Times New Roman"/>
                <a:cs typeface="Times New Roman"/>
              </a:rPr>
              <a:t>produksi,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aspek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pemasaran,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analisis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keuangan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disertai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foto-</a:t>
            </a:r>
            <a:r>
              <a:rPr sz="1200" dirty="0">
                <a:latin typeface="Times New Roman"/>
                <a:cs typeface="Times New Roman"/>
              </a:rPr>
              <a:t>foto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usaha.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mendapatkan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membuat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luaran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dibuat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khusus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topik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PKM.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Akun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status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aktif,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diisi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konten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edukasi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sesuai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topik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(video, gambar,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lain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lain)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untuk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menunjang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publikasi</a:t>
            </a:r>
            <a:r>
              <a:rPr sz="1200" spc="-10" dirty="0">
                <a:latin typeface="Times New Roman"/>
                <a:cs typeface="Times New Roman"/>
              </a:rPr>
              <a:t> dan/atau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promosi pelaksanaan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Pengiklanan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serentak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jadwal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tabel </a:t>
            </a:r>
            <a:r>
              <a:rPr sz="1200" spc="-10" dirty="0">
                <a:latin typeface="Times New Roman"/>
                <a:cs typeface="Times New Roman"/>
              </a:rPr>
              <a:t>berikut</a:t>
            </a:r>
            <a:endParaRPr sz="1200">
              <a:latin typeface="Times New Roman"/>
              <a:cs typeface="Times New Roman"/>
            </a:endParaRPr>
          </a:p>
          <a:p>
            <a:pPr marR="5715" algn="ctr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Tabel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Jadwal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pengiklanan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10" dirty="0">
                <a:latin typeface="Times New Roman"/>
                <a:cs typeface="Times New Roman"/>
              </a:rPr>
              <a:t> sosial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4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996" y="6331398"/>
          <a:ext cx="5669280" cy="1224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8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607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Hari,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Tanggal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7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Waktu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7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Konten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diiklankan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7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Jumat,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18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Juli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2025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12.00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WIB,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13.00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WITA,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14.00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WIT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Pengenalan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Program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70"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Jumat,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28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Agustus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2025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12.00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WIB,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13.00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WITA,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14.00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WIT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Konten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Program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Jumat,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Oktober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2025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12.00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WIB,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13.00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WITA,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14.00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WIT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Hasil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PKM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2296" y="7684148"/>
            <a:ext cx="5760085" cy="1962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Akun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telah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dibuat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memenuhi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kriteria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sebagai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berikut: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6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dibuat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memperoleh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pendanaan.</a:t>
            </a:r>
            <a:endParaRPr sz="1200">
              <a:latin typeface="Times New Roman"/>
              <a:cs typeface="Times New Roman"/>
            </a:endParaRPr>
          </a:p>
          <a:p>
            <a:pPr marL="471170" marR="10160" indent="-229235">
              <a:lnSpc>
                <a:spcPts val="1390"/>
              </a:lnSpc>
              <a:spcBef>
                <a:spcPts val="4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dibuat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dipilih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lebih,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Instagram,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Tiktok, 	</a:t>
            </a:r>
            <a:r>
              <a:rPr sz="1200" dirty="0">
                <a:latin typeface="Times New Roman"/>
                <a:cs typeface="Times New Roman"/>
              </a:rPr>
              <a:t>Facebook,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Youtube.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Twitter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(X).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10"/>
              </a:lnSpc>
              <a:buAutoNum type="arabicPeriod"/>
              <a:tabLst>
                <a:tab pos="471170" algn="l"/>
              </a:tabLst>
            </a:pPr>
            <a:r>
              <a:rPr sz="1200" spc="-10" dirty="0">
                <a:latin typeface="Times New Roman"/>
                <a:cs typeface="Times New Roman"/>
              </a:rPr>
              <a:t>Penamaan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akun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memiliki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kaitan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topik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diangkat.</a:t>
            </a:r>
            <a:endParaRPr sz="1200">
              <a:latin typeface="Times New Roman"/>
              <a:cs typeface="Times New Roman"/>
            </a:endParaRPr>
          </a:p>
          <a:p>
            <a:pPr marL="471170" marR="9525" indent="-229235">
              <a:lnSpc>
                <a:spcPts val="1380"/>
              </a:lnSpc>
              <a:spcBef>
                <a:spcPts val="7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Profil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mencantumkan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informasi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tentang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topik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diangkat 	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PKM.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2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Akun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status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aktif, bersifat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dikunci.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Tautan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profil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dientrikan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pkm.kemdiktisaintek.go.id-akun.</a:t>
            </a:r>
            <a:endParaRPr sz="1200">
              <a:latin typeface="Times New Roman"/>
              <a:cs typeface="Times New Roman"/>
            </a:endParaRPr>
          </a:p>
          <a:p>
            <a:pPr marL="471170" marR="5080" indent="-229235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472440" algn="l"/>
              </a:tabLst>
            </a:pPr>
            <a:r>
              <a:rPr sz="1200" spc="-10" dirty="0">
                <a:latin typeface="Times New Roman"/>
                <a:cs typeface="Times New Roman"/>
              </a:rPr>
              <a:t>Unggahan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dibuat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trailer,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flyer,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microblog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(gambar,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video,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lain- 	</a:t>
            </a:r>
            <a:r>
              <a:rPr sz="1200" dirty="0">
                <a:latin typeface="Times New Roman"/>
                <a:cs typeface="Times New Roman"/>
              </a:rPr>
              <a:t>lain)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dibuat.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67070" cy="8853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1170" indent="-229235" algn="just">
              <a:lnSpc>
                <a:spcPts val="1415"/>
              </a:lnSpc>
              <a:spcBef>
                <a:spcPts val="105"/>
              </a:spcBef>
              <a:buAutoNum type="arabicPeriod" startAt="8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memuat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logo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Kemendiktisaintek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logo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PKM.</a:t>
            </a:r>
            <a:endParaRPr sz="1200">
              <a:latin typeface="Times New Roman"/>
              <a:cs typeface="Times New Roman"/>
            </a:endParaRPr>
          </a:p>
          <a:p>
            <a:pPr marL="471170" indent="-229235" algn="just">
              <a:lnSpc>
                <a:spcPts val="1385"/>
              </a:lnSpc>
              <a:buAutoNum type="arabicPeriod" startAt="8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diberikan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tagar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#pkm,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#pkm2025, 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#pkmpendanaan2025.</a:t>
            </a:r>
            <a:endParaRPr sz="1200">
              <a:latin typeface="Times New Roman"/>
              <a:cs typeface="Times New Roman"/>
            </a:endParaRPr>
          </a:p>
          <a:p>
            <a:pPr marL="471170" marR="5080" indent="-229235" algn="just">
              <a:lnSpc>
                <a:spcPts val="1380"/>
              </a:lnSpc>
              <a:spcBef>
                <a:spcPts val="65"/>
              </a:spcBef>
              <a:buAutoNum type="arabicPeriod" startAt="8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Bagi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membuat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Instagram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setiap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menandai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akun 	</a:t>
            </a:r>
            <a:r>
              <a:rPr sz="1200" dirty="0">
                <a:latin typeface="Times New Roman"/>
                <a:cs typeface="Times New Roman"/>
              </a:rPr>
              <a:t>Instagram</a:t>
            </a:r>
            <a:r>
              <a:rPr sz="1200" spc="390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@kemahasiswaan.dikti,</a:t>
            </a:r>
            <a:r>
              <a:rPr sz="1200" spc="40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@belmawa.dikti,</a:t>
            </a:r>
            <a:r>
              <a:rPr sz="1200" spc="405" dirty="0">
                <a:latin typeface="Times New Roman"/>
                <a:cs typeface="Times New Roman"/>
              </a:rPr>
              <a:t>   </a:t>
            </a:r>
            <a:r>
              <a:rPr sz="1200" dirty="0">
                <a:latin typeface="Times New Roman"/>
                <a:cs typeface="Times New Roman"/>
              </a:rPr>
              <a:t>@ditjen.dikti,</a:t>
            </a:r>
            <a:r>
              <a:rPr sz="1200" spc="400" dirty="0">
                <a:latin typeface="Times New Roman"/>
                <a:cs typeface="Times New Roman"/>
              </a:rPr>
              <a:t>   </a:t>
            </a:r>
            <a:r>
              <a:rPr sz="1200" spc="-25" dirty="0">
                <a:latin typeface="Times New Roman"/>
                <a:cs typeface="Times New Roman"/>
              </a:rPr>
              <a:t>dan 	</a:t>
            </a:r>
            <a:r>
              <a:rPr sz="1200" spc="-10" dirty="0">
                <a:latin typeface="Times New Roman"/>
                <a:cs typeface="Times New Roman"/>
              </a:rPr>
              <a:t>@kemdiktisaintek.ri.</a:t>
            </a:r>
            <a:endParaRPr sz="1200">
              <a:latin typeface="Times New Roman"/>
              <a:cs typeface="Times New Roman"/>
            </a:endParaRPr>
          </a:p>
          <a:p>
            <a:pPr marL="471170" marR="15240" indent="-229235" algn="just">
              <a:lnSpc>
                <a:spcPts val="1350"/>
              </a:lnSpc>
              <a:spcBef>
                <a:spcPts val="40"/>
              </a:spcBef>
              <a:buAutoNum type="arabicPeriod" startAt="8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kemajuan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laporan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akhir,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mengisi 	</a:t>
            </a:r>
            <a:r>
              <a:rPr sz="1200" dirty="0">
                <a:latin typeface="Times New Roman"/>
                <a:cs typeface="Times New Roman"/>
              </a:rPr>
              <a:t>jumlah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pengikut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followers</a:t>
            </a:r>
            <a:r>
              <a:rPr sz="1200" dirty="0">
                <a:latin typeface="Times New Roman"/>
                <a:cs typeface="Times New Roman"/>
              </a:rPr>
              <a:t>)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jumlah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dipilih.</a:t>
            </a:r>
            <a:endParaRPr sz="1200">
              <a:latin typeface="Times New Roman"/>
              <a:cs typeface="Times New Roman"/>
            </a:endParaRPr>
          </a:p>
          <a:p>
            <a:pPr marL="471170" marR="6985" indent="-229235" algn="just">
              <a:lnSpc>
                <a:spcPts val="1380"/>
              </a:lnSpc>
              <a:spcBef>
                <a:spcPts val="5"/>
              </a:spcBef>
              <a:buAutoNum type="arabicPeriod" startAt="8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Sebanyak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(tiga)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diberikan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adsense</a:t>
            </a:r>
            <a:r>
              <a:rPr sz="1200" i="1" spc="4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ads</a:t>
            </a:r>
            <a:r>
              <a:rPr sz="1200" dirty="0">
                <a:latin typeface="Times New Roman"/>
                <a:cs typeface="Times New Roman"/>
              </a:rPr>
              <a:t>).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Sebaiknya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jadwal 	</a:t>
            </a:r>
            <a:r>
              <a:rPr sz="1200" dirty="0">
                <a:latin typeface="Times New Roman"/>
                <a:cs typeface="Times New Roman"/>
              </a:rPr>
              <a:t>pengunggahan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pengiklanan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serentak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PKM 	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jadwal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10" dirty="0">
                <a:latin typeface="Times New Roman"/>
                <a:cs typeface="Times New Roman"/>
              </a:rPr>
              <a:t> tabel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jadwal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pengunggahan.</a:t>
            </a:r>
            <a:endParaRPr sz="1200">
              <a:latin typeface="Times New Roman"/>
              <a:cs typeface="Times New Roman"/>
            </a:endParaRPr>
          </a:p>
          <a:p>
            <a:pPr marL="471170" marR="14604" indent="-229235" algn="just">
              <a:lnSpc>
                <a:spcPts val="1380"/>
              </a:lnSpc>
              <a:spcBef>
                <a:spcPts val="15"/>
              </a:spcBef>
              <a:buAutoNum type="arabicPeriod" startAt="8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Total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dialokasikan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adsense</a:t>
            </a:r>
            <a:r>
              <a:rPr sz="1200" i="1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ads</a:t>
            </a:r>
            <a:r>
              <a:rPr sz="1200" dirty="0">
                <a:latin typeface="Times New Roman"/>
                <a:cs typeface="Times New Roman"/>
              </a:rPr>
              <a:t>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seluruh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untuk 	</a:t>
            </a:r>
            <a:r>
              <a:rPr sz="1200" dirty="0">
                <a:latin typeface="Times New Roman"/>
                <a:cs typeface="Times New Roman"/>
              </a:rPr>
              <a:t>semua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dipilih,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sebesar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Rp500.000,00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(lima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ratus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ribu 	</a:t>
            </a:r>
            <a:r>
              <a:rPr sz="1200" spc="-10" dirty="0">
                <a:latin typeface="Times New Roman"/>
                <a:cs typeface="Times New Roman"/>
              </a:rPr>
              <a:t>rupiah).</a:t>
            </a:r>
            <a:endParaRPr sz="1200">
              <a:latin typeface="Times New Roman"/>
              <a:cs typeface="Times New Roman"/>
            </a:endParaRPr>
          </a:p>
          <a:p>
            <a:pPr marL="12700" marR="15875" algn="just">
              <a:lnSpc>
                <a:spcPct val="94800"/>
              </a:lnSpc>
              <a:spcBef>
                <a:spcPts val="1195"/>
              </a:spcBef>
            </a:pPr>
            <a:r>
              <a:rPr sz="1200" dirty="0">
                <a:latin typeface="Times New Roman"/>
                <a:cs typeface="Times New Roman"/>
              </a:rPr>
              <a:t>Selain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unggahan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diiklankan,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disarankan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membuat </a:t>
            </a:r>
            <a:r>
              <a:rPr sz="1200" dirty="0">
                <a:latin typeface="Times New Roman"/>
                <a:cs typeface="Times New Roman"/>
              </a:rPr>
              <a:t>postingan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reguler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harian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mingguan.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Beberapa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contoh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topik </a:t>
            </a:r>
            <a:r>
              <a:rPr sz="1200" dirty="0">
                <a:latin typeface="Times New Roman"/>
                <a:cs typeface="Times New Roman"/>
              </a:rPr>
              <a:t>konten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disusun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oleh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kelompok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PKM: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5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Pengenalan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Topik/Program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Pengenalan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Edukasi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terkait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topik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spc="-10" dirty="0">
                <a:latin typeface="Times New Roman"/>
                <a:cs typeface="Times New Roman"/>
              </a:rPr>
              <a:t>Kegiatan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selama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Apresiasi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Proses </a:t>
            </a:r>
            <a:r>
              <a:rPr sz="1200" spc="-10" dirty="0">
                <a:latin typeface="Times New Roman"/>
                <a:cs typeface="Times New Roman"/>
              </a:rPr>
              <a:t>pembuatan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hasil</a:t>
            </a:r>
            <a:r>
              <a:rPr sz="1200" spc="-20" dirty="0">
                <a:latin typeface="Times New Roman"/>
                <a:cs typeface="Times New Roman"/>
              </a:rPr>
              <a:t> 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6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Dampak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36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Testimoni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lvl="1" indent="-229235">
              <a:lnSpc>
                <a:spcPts val="1410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lain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lain.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Contoh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beberapa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akun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K:</a:t>
            </a:r>
            <a:endParaRPr sz="1200">
              <a:latin typeface="Times New Roman"/>
              <a:cs typeface="Times New Roman"/>
            </a:endParaRPr>
          </a:p>
          <a:p>
            <a:pPr marL="471170" lvl="2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Instagram: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@chemtro.pkmk</a:t>
            </a:r>
            <a:endParaRPr sz="1200">
              <a:latin typeface="Times New Roman"/>
              <a:cs typeface="Times New Roman"/>
            </a:endParaRPr>
          </a:p>
          <a:p>
            <a:pPr marL="471170" lvl="2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Tiktok: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@taborai.id</a:t>
            </a:r>
            <a:endParaRPr sz="1200">
              <a:latin typeface="Times New Roman"/>
              <a:cs typeface="Times New Roman"/>
            </a:endParaRPr>
          </a:p>
          <a:p>
            <a:pPr marL="471170" lvl="2" indent="-229235">
              <a:lnSpc>
                <a:spcPts val="1410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Youtube: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Adsorben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Sedika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2200" b="1" dirty="0">
                <a:latin typeface="Times New Roman"/>
                <a:cs typeface="Times New Roman"/>
              </a:rPr>
              <a:t>Kriteria</a:t>
            </a:r>
            <a:r>
              <a:rPr sz="2200" b="1" spc="-5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Pengusulan</a:t>
            </a:r>
            <a:endParaRPr sz="2200">
              <a:latin typeface="Times New Roman"/>
              <a:cs typeface="Times New Roman"/>
            </a:endParaRPr>
          </a:p>
          <a:p>
            <a:pPr marL="12700" algn="just">
              <a:lnSpc>
                <a:spcPts val="1415"/>
              </a:lnSpc>
              <a:spcBef>
                <a:spcPts val="1130"/>
              </a:spcBef>
            </a:pPr>
            <a:r>
              <a:rPr sz="1200" spc="-10" dirty="0">
                <a:latin typeface="Times New Roman"/>
                <a:cs typeface="Times New Roman"/>
              </a:rPr>
              <a:t>Kriteria,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persyaratan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pengusulan:</a:t>
            </a:r>
            <a:endParaRPr sz="1200">
              <a:latin typeface="Times New Roman"/>
              <a:cs typeface="Times New Roman"/>
            </a:endParaRPr>
          </a:p>
          <a:p>
            <a:pPr marL="471170" marR="7620" lvl="3" indent="-229235" algn="just">
              <a:lnSpc>
                <a:spcPct val="95700"/>
              </a:lnSpc>
              <a:spcBef>
                <a:spcPts val="3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Peserta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adalah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terdiri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 pendidikan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Diploma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(D3); 	</a:t>
            </a:r>
            <a:r>
              <a:rPr sz="1200" dirty="0">
                <a:latin typeface="Times New Roman"/>
                <a:cs typeface="Times New Roman"/>
              </a:rPr>
              <a:t>Diploma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13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(D4)</a:t>
            </a:r>
            <a:r>
              <a:rPr sz="1200" spc="1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Strata</a:t>
            </a:r>
            <a:r>
              <a:rPr sz="1200" spc="13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(S1)</a:t>
            </a:r>
            <a:r>
              <a:rPr sz="1200" spc="12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seluruh</a:t>
            </a:r>
            <a:r>
              <a:rPr sz="1200" spc="1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20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bawah 	</a:t>
            </a:r>
            <a:r>
              <a:rPr sz="1200" dirty="0">
                <a:latin typeface="Times New Roman"/>
                <a:cs typeface="Times New Roman"/>
              </a:rPr>
              <a:t>Kemdiktisaintek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terdaftar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Pangkalan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Data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Pendidikan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(PDDikti). 	Peserta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sudah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menyandang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gelar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diploma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(D3),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sarjana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terapan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(D4),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sarjana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(S1) 	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sedang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mengikuti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pendidikan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profesi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koas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(farmasi,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kedokteran, 	</a:t>
            </a:r>
            <a:r>
              <a:rPr sz="1200" dirty="0">
                <a:latin typeface="Times New Roman"/>
                <a:cs typeface="Times New Roman"/>
              </a:rPr>
              <a:t>kedokteran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hewan,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kedokteran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gigi,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lainnya)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diperbolehkan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mengusulkan 	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PKM;</a:t>
            </a:r>
            <a:endParaRPr sz="1200">
              <a:latin typeface="Times New Roman"/>
              <a:cs typeface="Times New Roman"/>
            </a:endParaRPr>
          </a:p>
          <a:p>
            <a:pPr marL="471170" marR="12065" lvl="3" indent="-229235" algn="just">
              <a:lnSpc>
                <a:spcPts val="1390"/>
              </a:lnSpc>
              <a:spcBef>
                <a:spcPts val="30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terdiri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3-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aktif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susunan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mahasiswa 	sebagai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ketua dan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2-</a:t>
            </a:r>
            <a:r>
              <a:rPr sz="1200" dirty="0">
                <a:latin typeface="Times New Roman"/>
                <a:cs typeface="Times New Roman"/>
              </a:rPr>
              <a:t>4 mahasiswa </a:t>
            </a:r>
            <a:r>
              <a:rPr sz="1200" spc="-10" dirty="0">
                <a:latin typeface="Times New Roman"/>
                <a:cs typeface="Times New Roman"/>
              </a:rPr>
              <a:t>sebagai anggota;</a:t>
            </a:r>
            <a:endParaRPr sz="1200">
              <a:latin typeface="Times New Roman"/>
              <a:cs typeface="Times New Roman"/>
            </a:endParaRPr>
          </a:p>
          <a:p>
            <a:pPr marL="471170" lvl="3" indent="-229235" algn="just">
              <a:lnSpc>
                <a:spcPts val="1310"/>
              </a:lnSpc>
              <a:buAutoNum type="arabicPeriod"/>
              <a:tabLst>
                <a:tab pos="471170" algn="l"/>
              </a:tabLst>
            </a:pPr>
            <a:r>
              <a:rPr sz="1200" spc="-10" dirty="0">
                <a:latin typeface="Times New Roman"/>
                <a:cs typeface="Times New Roman"/>
              </a:rPr>
              <a:t>Nama-</a:t>
            </a:r>
            <a:r>
              <a:rPr sz="1200" dirty="0">
                <a:latin typeface="Times New Roman"/>
                <a:cs typeface="Times New Roman"/>
              </a:rPr>
              <a:t>nama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(ketua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anggota)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ditulis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lengkap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nama</a:t>
            </a:r>
            <a:endParaRPr sz="1200">
              <a:latin typeface="Times New Roman"/>
              <a:cs typeface="Times New Roman"/>
            </a:endParaRPr>
          </a:p>
          <a:p>
            <a:pPr marL="472440" algn="just">
              <a:lnSpc>
                <a:spcPts val="1385"/>
              </a:lnSpc>
            </a:pP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terdaftar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PDDikti;</a:t>
            </a:r>
            <a:endParaRPr sz="1200">
              <a:latin typeface="Times New Roman"/>
              <a:cs typeface="Times New Roman"/>
            </a:endParaRPr>
          </a:p>
          <a:p>
            <a:pPr marL="471170" marR="17145" lvl="3" indent="-229235" algn="just">
              <a:lnSpc>
                <a:spcPts val="1350"/>
              </a:lnSpc>
              <a:spcBef>
                <a:spcPts val="90"/>
              </a:spcBef>
              <a:buAutoNum type="arabicPeriod" startAt="4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Bidang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kajian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relevan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bidang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ilmu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ketua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dan/atau 	</a:t>
            </a:r>
            <a:r>
              <a:rPr sz="1200" dirty="0">
                <a:latin typeface="Times New Roman"/>
                <a:cs typeface="Times New Roman"/>
              </a:rPr>
              <a:t>anggota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pengusul;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2027" y="883933"/>
            <a:ext cx="5535295" cy="248983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241300" marR="9525" indent="-229235" algn="just">
              <a:lnSpc>
                <a:spcPts val="1390"/>
              </a:lnSpc>
              <a:spcBef>
                <a:spcPts val="190"/>
              </a:spcBef>
              <a:buAutoNum type="arabicPeriod" startAt="5"/>
              <a:tabLst>
                <a:tab pos="242570" algn="l"/>
              </a:tabLst>
            </a:pP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berasal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studi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 	</a:t>
            </a:r>
            <a:r>
              <a:rPr sz="1200" dirty="0">
                <a:latin typeface="Times New Roman"/>
                <a:cs typeface="Times New Roman"/>
              </a:rPr>
              <a:t>studi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berbeda,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tetapi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masih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Tinggi;</a:t>
            </a:r>
            <a:endParaRPr sz="1200">
              <a:latin typeface="Times New Roman"/>
              <a:cs typeface="Times New Roman"/>
            </a:endParaRPr>
          </a:p>
          <a:p>
            <a:pPr marL="241935" indent="-229235" algn="just">
              <a:lnSpc>
                <a:spcPts val="1315"/>
              </a:lnSpc>
              <a:buAutoNum type="arabicPeriod" startAt="5"/>
              <a:tabLst>
                <a:tab pos="241935" algn="l"/>
              </a:tabLst>
            </a:pPr>
            <a:r>
              <a:rPr sz="1200" dirty="0">
                <a:latin typeface="Times New Roman"/>
                <a:cs typeface="Times New Roman"/>
              </a:rPr>
              <a:t>Keanggotaan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disarankan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berasal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minimum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(dua)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angkatan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242570" marR="5080" algn="just">
              <a:lnSpc>
                <a:spcPts val="1380"/>
              </a:lnSpc>
              <a:spcBef>
                <a:spcPts val="70"/>
              </a:spcBef>
            </a:pPr>
            <a:r>
              <a:rPr sz="1200" dirty="0">
                <a:latin typeface="Times New Roman"/>
                <a:cs typeface="Times New Roman"/>
              </a:rPr>
              <a:t>berbeda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agar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terjadi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pembinaan</a:t>
            </a:r>
            <a:r>
              <a:rPr sz="1200" spc="3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kesinambungan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pengusulan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tahun berikutnya.</a:t>
            </a:r>
            <a:endParaRPr sz="1200">
              <a:latin typeface="Times New Roman"/>
              <a:cs typeface="Times New Roman"/>
            </a:endParaRPr>
          </a:p>
          <a:p>
            <a:pPr marL="241300" marR="12700" indent="-229235" algn="just">
              <a:lnSpc>
                <a:spcPts val="1350"/>
              </a:lnSpc>
              <a:spcBef>
                <a:spcPts val="30"/>
              </a:spcBef>
              <a:buAutoNum type="arabicPeriod" startAt="7"/>
              <a:tabLst>
                <a:tab pos="242570" algn="l"/>
              </a:tabLst>
            </a:pPr>
            <a:r>
              <a:rPr sz="1200" dirty="0">
                <a:latin typeface="Times New Roman"/>
                <a:cs typeface="Times New Roman"/>
              </a:rPr>
              <a:t>Mahasiswa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pengusul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diperkenankan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mengusulkan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proposal 	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PPK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Ormawa 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P2MW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0" dirty="0">
                <a:latin typeface="Times New Roman"/>
                <a:cs typeface="Times New Roman"/>
              </a:rPr>
              <a:t> tahun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sama.</a:t>
            </a:r>
            <a:endParaRPr sz="1200">
              <a:latin typeface="Times New Roman"/>
              <a:cs typeface="Times New Roman"/>
            </a:endParaRPr>
          </a:p>
          <a:p>
            <a:pPr marL="241300" marR="8890" indent="-229235" algn="just">
              <a:lnSpc>
                <a:spcPts val="1380"/>
              </a:lnSpc>
              <a:spcBef>
                <a:spcPts val="10"/>
              </a:spcBef>
              <a:buAutoNum type="arabicPeriod" startAt="7"/>
              <a:tabLst>
                <a:tab pos="242570" algn="l"/>
              </a:tabLst>
            </a:pPr>
            <a:r>
              <a:rPr sz="1200" dirty="0">
                <a:latin typeface="Times New Roman"/>
                <a:cs typeface="Times New Roman"/>
              </a:rPr>
              <a:t>Besarnya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judul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minimum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5.000.000,00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(lima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rupiah)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sampai 	</a:t>
            </a:r>
            <a:r>
              <a:rPr sz="1200" dirty="0">
                <a:latin typeface="Times New Roman"/>
                <a:cs typeface="Times New Roman"/>
              </a:rPr>
              <a:t>Rp 8.000.000,00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(delapan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-10" dirty="0">
                <a:latin typeface="Times New Roman"/>
                <a:cs typeface="Times New Roman"/>
              </a:rPr>
              <a:t> rupiah)</a:t>
            </a:r>
            <a:endParaRPr sz="1200">
              <a:latin typeface="Times New Roman"/>
              <a:cs typeface="Times New Roman"/>
            </a:endParaRPr>
          </a:p>
          <a:p>
            <a:pPr marL="241300" marR="6985" indent="-229235" algn="just">
              <a:lnSpc>
                <a:spcPts val="1380"/>
              </a:lnSpc>
              <a:spcBef>
                <a:spcPts val="10"/>
              </a:spcBef>
              <a:buAutoNum type="arabicPeriod" startAt="7"/>
              <a:tabLst>
                <a:tab pos="242570" algn="l"/>
              </a:tabLst>
            </a:pP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pendamping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sejumlah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Rp 	</a:t>
            </a:r>
            <a:r>
              <a:rPr sz="1200" dirty="0">
                <a:latin typeface="Times New Roman"/>
                <a:cs typeface="Times New Roman"/>
              </a:rPr>
              <a:t>2.000.000,00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(dua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rupiah)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tunai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barang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ditunjukkan 	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komitmen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dukungan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tinggi.</a:t>
            </a:r>
            <a:endParaRPr sz="1200">
              <a:latin typeface="Times New Roman"/>
              <a:cs typeface="Times New Roman"/>
            </a:endParaRPr>
          </a:p>
          <a:p>
            <a:pPr marL="241300" marR="13970" indent="-229235" algn="just">
              <a:lnSpc>
                <a:spcPts val="1390"/>
              </a:lnSpc>
              <a:buAutoNum type="arabicPeriod" startAt="7"/>
              <a:tabLst>
                <a:tab pos="242570" algn="l"/>
              </a:tabLst>
            </a:pP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19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pendamping</a:t>
            </a:r>
            <a:r>
              <a:rPr sz="1200" spc="19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18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sponsor</a:t>
            </a:r>
            <a:r>
              <a:rPr sz="1200" spc="19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7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mitra</a:t>
            </a:r>
            <a:r>
              <a:rPr sz="1200" spc="19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lainnya</a:t>
            </a:r>
            <a:r>
              <a:rPr sz="1200" spc="19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dimungkinkan</a:t>
            </a:r>
            <a:r>
              <a:rPr sz="1200" spc="19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maksimal 	</a:t>
            </a:r>
            <a:r>
              <a:rPr sz="1200" dirty="0">
                <a:latin typeface="Times New Roman"/>
                <a:cs typeface="Times New Roman"/>
              </a:rPr>
              <a:t>Rp1.000.000,00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(satu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rupiah)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tunai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barang.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296" y="3488690"/>
            <a:ext cx="283718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latin typeface="Times New Roman"/>
                <a:cs typeface="Times New Roman"/>
              </a:rPr>
              <a:t>Sumber</a:t>
            </a:r>
            <a:r>
              <a:rPr sz="2200" b="1" spc="-3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Dana</a:t>
            </a:r>
            <a:r>
              <a:rPr sz="2200" b="1" spc="-7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Kegiatan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296" y="3966476"/>
            <a:ext cx="5763895" cy="57702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2575" indent="-269875" algn="just">
              <a:lnSpc>
                <a:spcPts val="1410"/>
              </a:lnSpc>
              <a:spcBef>
                <a:spcPts val="105"/>
              </a:spcBef>
              <a:buAutoNum type="alphaUcPeriod"/>
              <a:tabLst>
                <a:tab pos="282575" algn="l"/>
              </a:tabLst>
            </a:pP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Belmawa</a:t>
            </a:r>
            <a:endParaRPr sz="1200">
              <a:latin typeface="Times New Roman"/>
              <a:cs typeface="Times New Roman"/>
            </a:endParaRPr>
          </a:p>
          <a:p>
            <a:pPr marL="282575" marR="6350" algn="just">
              <a:lnSpc>
                <a:spcPct val="95600"/>
              </a:lnSpc>
              <a:spcBef>
                <a:spcPts val="35"/>
              </a:spcBef>
            </a:pP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lolos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standar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nilai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ditetapkan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passing</a:t>
            </a:r>
            <a:r>
              <a:rPr sz="1200" i="1" spc="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grade</a:t>
            </a:r>
            <a:r>
              <a:rPr sz="1200" dirty="0">
                <a:latin typeface="Times New Roman"/>
                <a:cs typeface="Times New Roman"/>
              </a:rPr>
              <a:t>)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didanai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oleh </a:t>
            </a:r>
            <a:r>
              <a:rPr sz="1200" dirty="0">
                <a:latin typeface="Times New Roman"/>
                <a:cs typeface="Times New Roman"/>
              </a:rPr>
              <a:t>Belmawa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sebesar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5.000.000,00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(lima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rupiah)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sampai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8.000.000,00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(delapan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rupiah).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Belmawa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(Direktorat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Pembelajaran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Kemahasiswaan, </a:t>
            </a:r>
            <a:r>
              <a:rPr sz="1200" dirty="0">
                <a:latin typeface="Times New Roman"/>
                <a:cs typeface="Times New Roman"/>
              </a:rPr>
              <a:t>Ditjendikti,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Kemendiktisaintek)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3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berasal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Anggaran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Pendapatan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Belanja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Negara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(APBN)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dialokasikan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melalui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Kemendiktisaintek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membiayai </a:t>
            </a:r>
            <a:r>
              <a:rPr sz="1200" dirty="0">
                <a:latin typeface="Times New Roman"/>
                <a:cs typeface="Times New Roman"/>
              </a:rPr>
              <a:t>berbagai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kemahasiswaan,</a:t>
            </a:r>
            <a:r>
              <a:rPr sz="1200" dirty="0">
                <a:latin typeface="Times New Roman"/>
                <a:cs typeface="Times New Roman"/>
              </a:rPr>
              <a:t> termasuk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PKM.</a:t>
            </a:r>
            <a:endParaRPr sz="1200">
              <a:latin typeface="Times New Roman"/>
              <a:cs typeface="Times New Roman"/>
            </a:endParaRPr>
          </a:p>
          <a:p>
            <a:pPr marL="282575" indent="-269875" algn="just">
              <a:lnSpc>
                <a:spcPts val="1410"/>
              </a:lnSpc>
              <a:spcBef>
                <a:spcPts val="1150"/>
              </a:spcBef>
              <a:buAutoNum type="alphaUcPeriod" startAt="2"/>
              <a:tabLst>
                <a:tab pos="282575" algn="l"/>
              </a:tabLst>
            </a:pP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Tambahan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Tinggi</a:t>
            </a:r>
            <a:endParaRPr sz="1200">
              <a:latin typeface="Times New Roman"/>
              <a:cs typeface="Times New Roman"/>
            </a:endParaRPr>
          </a:p>
          <a:p>
            <a:pPr marL="282575" marR="5080" algn="just">
              <a:lnSpc>
                <a:spcPct val="95800"/>
              </a:lnSpc>
              <a:spcBef>
                <a:spcPts val="35"/>
              </a:spcBef>
            </a:pP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wajib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memberikan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tambahan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pendamping</a:t>
            </a:r>
            <a:r>
              <a:rPr sz="1200" spc="-10" dirty="0">
                <a:latin typeface="Times New Roman"/>
                <a:cs typeface="Times New Roman"/>
              </a:rPr>
              <a:t> kepada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lolos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Belmawa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sebesar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Rp2.000.000,00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(dua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rupiah)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tunai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barang.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memastikan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transparansi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akuntabilitas</a:t>
            </a:r>
            <a:r>
              <a:rPr sz="1200" spc="4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4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program,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tambahan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tersebut </a:t>
            </a:r>
            <a:r>
              <a:rPr sz="1200" dirty="0">
                <a:latin typeface="Times New Roman"/>
                <a:cs typeface="Times New Roman"/>
              </a:rPr>
              <a:t>dimasukkan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proposal,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melaporkan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tambahan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kepada</a:t>
            </a:r>
            <a:r>
              <a:rPr sz="1200" spc="3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Belmawa</a:t>
            </a:r>
            <a:r>
              <a:rPr sz="1200" spc="3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melalui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surat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pernyataan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komitmen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tambahan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pendanaan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lampiran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Panduan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Tambahan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bertujuan untuk:</a:t>
            </a:r>
            <a:endParaRPr sz="1200">
              <a:latin typeface="Times New Roman"/>
              <a:cs typeface="Times New Roman"/>
            </a:endParaRPr>
          </a:p>
          <a:p>
            <a:pPr marL="471170" marR="5080" lvl="1" indent="-188595" algn="just">
              <a:lnSpc>
                <a:spcPts val="1380"/>
              </a:lnSpc>
              <a:spcBef>
                <a:spcPts val="3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Dukungan</a:t>
            </a:r>
            <a:r>
              <a:rPr sz="1200" spc="3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Pengembangan</a:t>
            </a:r>
            <a:r>
              <a:rPr sz="1200" spc="34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Mahasiswa:</a:t>
            </a:r>
            <a:r>
              <a:rPr sz="1200" spc="3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komitmen</a:t>
            </a:r>
            <a:r>
              <a:rPr sz="1200" spc="35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perguruan</a:t>
            </a:r>
            <a:r>
              <a:rPr sz="1200" spc="3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r>
              <a:rPr sz="1200" spc="360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dalam 	</a:t>
            </a:r>
            <a:r>
              <a:rPr sz="1200" dirty="0">
                <a:latin typeface="Times New Roman"/>
                <a:cs typeface="Times New Roman"/>
              </a:rPr>
              <a:t>meningkatkan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kreativitas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inovasi</a:t>
            </a:r>
            <a:r>
              <a:rPr sz="1200" spc="-10" dirty="0">
                <a:latin typeface="Times New Roman"/>
                <a:cs typeface="Times New Roman"/>
              </a:rPr>
              <a:t> mahasiswa.</a:t>
            </a:r>
            <a:endParaRPr sz="1200">
              <a:latin typeface="Times New Roman"/>
              <a:cs typeface="Times New Roman"/>
            </a:endParaRPr>
          </a:p>
          <a:p>
            <a:pPr marL="471170" lvl="1" indent="-188595" algn="just">
              <a:lnSpc>
                <a:spcPts val="132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Kelancaran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Optimalisasi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Program: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melengkapi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kebutuhan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tercakup</a:t>
            </a:r>
            <a:endParaRPr sz="1200">
              <a:latin typeface="Times New Roman"/>
              <a:cs typeface="Times New Roman"/>
            </a:endParaRPr>
          </a:p>
          <a:p>
            <a:pPr marL="472440" algn="just">
              <a:lnSpc>
                <a:spcPts val="1385"/>
              </a:lnSpc>
            </a:pP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Belmawa.</a:t>
            </a:r>
            <a:endParaRPr sz="1200">
              <a:latin typeface="Times New Roman"/>
              <a:cs typeface="Times New Roman"/>
            </a:endParaRPr>
          </a:p>
          <a:p>
            <a:pPr marL="471170" marR="11430" lvl="1" indent="-188595" algn="just">
              <a:lnSpc>
                <a:spcPts val="1380"/>
              </a:lnSpc>
              <a:spcBef>
                <a:spcPts val="70"/>
              </a:spcBef>
              <a:buAutoNum type="arabicPeriod" startAt="3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Peningkatan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Kualitas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Daya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Saing: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memungkinkan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pengadaan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alat,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bahan,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dan 	</a:t>
            </a:r>
            <a:r>
              <a:rPr sz="1200" dirty="0">
                <a:latin typeface="Times New Roman"/>
                <a:cs typeface="Times New Roman"/>
              </a:rPr>
              <a:t>aspek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pendukung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lainnya.</a:t>
            </a:r>
            <a:endParaRPr sz="1200">
              <a:latin typeface="Times New Roman"/>
              <a:cs typeface="Times New Roman"/>
            </a:endParaRPr>
          </a:p>
          <a:p>
            <a:pPr marL="282575" indent="-269875" algn="just">
              <a:lnSpc>
                <a:spcPts val="1410"/>
              </a:lnSpc>
              <a:spcBef>
                <a:spcPts val="1085"/>
              </a:spcBef>
              <a:buAutoNum type="alphaUcPeriod" startAt="3"/>
              <a:tabLst>
                <a:tab pos="282575" algn="l"/>
              </a:tabLst>
            </a:pP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Institusi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Lain</a:t>
            </a:r>
            <a:endParaRPr sz="1200">
              <a:latin typeface="Times New Roman"/>
              <a:cs typeface="Times New Roman"/>
            </a:endParaRPr>
          </a:p>
          <a:p>
            <a:pPr marL="282575" marR="7620" algn="just">
              <a:lnSpc>
                <a:spcPct val="96100"/>
              </a:lnSpc>
              <a:spcBef>
                <a:spcPts val="25"/>
              </a:spcBef>
            </a:pP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lolos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Belmawa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memperoleh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tambahan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pendanaan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instansi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lain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jumlah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sebesar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Rp1.000.000,00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(satu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juta </a:t>
            </a:r>
            <a:r>
              <a:rPr sz="1200" dirty="0">
                <a:latin typeface="Times New Roman"/>
                <a:cs typeface="Times New Roman"/>
              </a:rPr>
              <a:t>rupiah)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bentuk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tunai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barang.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memastikan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transparansi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pendanaan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akuntabilitas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program, dana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tambahan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dimasukkan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dalam </a:t>
            </a:r>
            <a:r>
              <a:rPr sz="1200" dirty="0">
                <a:latin typeface="Times New Roman"/>
                <a:cs typeface="Times New Roman"/>
              </a:rPr>
              <a:t>proposal,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serta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Institusi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melaporkan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tambahan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kepada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Belmawa </a:t>
            </a:r>
            <a:r>
              <a:rPr sz="1200" dirty="0">
                <a:latin typeface="Times New Roman"/>
                <a:cs typeface="Times New Roman"/>
              </a:rPr>
              <a:t>melalui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surat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pernyataan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komitmen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tambahan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lampiran </a:t>
            </a:r>
            <a:r>
              <a:rPr sz="1200" dirty="0">
                <a:latin typeface="Times New Roman"/>
                <a:cs typeface="Times New Roman"/>
              </a:rPr>
              <a:t>Panduan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Tambahan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pendanaan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tersebut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bertujuan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untuk:</a:t>
            </a:r>
            <a:endParaRPr sz="1200">
              <a:latin typeface="Times New Roman"/>
              <a:cs typeface="Times New Roman"/>
            </a:endParaRPr>
          </a:p>
          <a:p>
            <a:pPr marL="511809" lvl="1" indent="-229235" algn="just">
              <a:lnSpc>
                <a:spcPts val="1350"/>
              </a:lnSpc>
              <a:buAutoNum type="arabicPeriod"/>
              <a:tabLst>
                <a:tab pos="511809" algn="l"/>
              </a:tabLst>
            </a:pPr>
            <a:r>
              <a:rPr sz="1200" dirty="0">
                <a:latin typeface="Times New Roman"/>
                <a:cs typeface="Times New Roman"/>
              </a:rPr>
              <a:t>Menambah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Daya: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memperluas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cakupan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proyek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meningkatkan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kualitas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53100" cy="17151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12445">
              <a:lnSpc>
                <a:spcPts val="1415"/>
              </a:lnSpc>
              <a:spcBef>
                <a:spcPts val="105"/>
              </a:spcBef>
            </a:pPr>
            <a:r>
              <a:rPr sz="1200" spc="-10" dirty="0">
                <a:latin typeface="Times New Roman"/>
                <a:cs typeface="Times New Roman"/>
              </a:rPr>
              <a:t>penelitian.</a:t>
            </a:r>
            <a:endParaRPr sz="1200">
              <a:latin typeface="Times New Roman"/>
              <a:cs typeface="Times New Roman"/>
            </a:endParaRPr>
          </a:p>
          <a:p>
            <a:pPr marL="511809" indent="-229235">
              <a:lnSpc>
                <a:spcPts val="1385"/>
              </a:lnSpc>
              <a:buAutoNum type="arabicPeriod" startAt="2"/>
              <a:tabLst>
                <a:tab pos="511809" algn="l"/>
              </a:tabLst>
            </a:pPr>
            <a:r>
              <a:rPr sz="1200" dirty="0">
                <a:latin typeface="Times New Roman"/>
                <a:cs typeface="Times New Roman"/>
              </a:rPr>
              <a:t>Mendorong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Kolaborasi: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membuka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peluang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kemitraan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keberlanjutan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proyek.</a:t>
            </a:r>
            <a:endParaRPr sz="1200">
              <a:latin typeface="Times New Roman"/>
              <a:cs typeface="Times New Roman"/>
            </a:endParaRPr>
          </a:p>
          <a:p>
            <a:pPr marL="511175" marR="6350" indent="-229235">
              <a:lnSpc>
                <a:spcPts val="1380"/>
              </a:lnSpc>
              <a:spcBef>
                <a:spcPts val="65"/>
              </a:spcBef>
              <a:buAutoNum type="arabicPeriod" startAt="2"/>
              <a:tabLst>
                <a:tab pos="512445" algn="l"/>
              </a:tabLst>
            </a:pPr>
            <a:r>
              <a:rPr sz="1200" dirty="0">
                <a:latin typeface="Times New Roman"/>
                <a:cs typeface="Times New Roman"/>
              </a:rPr>
              <a:t>Memperkuat</a:t>
            </a:r>
            <a:r>
              <a:rPr sz="1200" spc="3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Implementasi: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mndukung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keberlanjutan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3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dunia</a:t>
            </a:r>
            <a:r>
              <a:rPr sz="1200" spc="3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industri, 	</a:t>
            </a:r>
            <a:r>
              <a:rPr sz="1200" dirty="0">
                <a:latin typeface="Times New Roman"/>
                <a:cs typeface="Times New Roman"/>
              </a:rPr>
              <a:t>masyarakat,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akademik.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2200" b="1" dirty="0">
                <a:latin typeface="Times New Roman"/>
                <a:cs typeface="Times New Roman"/>
              </a:rPr>
              <a:t>Sistematika</a:t>
            </a:r>
            <a:r>
              <a:rPr sz="2200" b="1" spc="-7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Penulisan</a:t>
            </a:r>
            <a:r>
              <a:rPr sz="2200" b="1" spc="-8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Proposal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ts val="1390"/>
              </a:lnSpc>
              <a:spcBef>
                <a:spcPts val="1215"/>
              </a:spcBef>
            </a:pPr>
            <a:r>
              <a:rPr sz="1200" dirty="0">
                <a:latin typeface="Times New Roman"/>
                <a:cs typeface="Times New Roman"/>
              </a:rPr>
              <a:t>Judul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boleh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akronim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singkatan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baku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hanya </a:t>
            </a:r>
            <a:r>
              <a:rPr sz="1200" dirty="0">
                <a:latin typeface="Times New Roman"/>
                <a:cs typeface="Times New Roman"/>
              </a:rPr>
              <a:t>diperbolehkan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maksimum </a:t>
            </a:r>
            <a:r>
              <a:rPr sz="1200" dirty="0">
                <a:latin typeface="Times New Roman"/>
                <a:cs typeface="Times New Roman"/>
              </a:rPr>
              <a:t>20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kata.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Nama produk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PKM-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diperbolehkan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 di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judul.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45718" y="2743124"/>
          <a:ext cx="5794375" cy="3674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9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00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030" algn="just">
                        <a:lnSpc>
                          <a:spcPts val="128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Isian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kelengkapan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3030" marR="25400" algn="just">
                        <a:lnSpc>
                          <a:spcPct val="961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Dientrikan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langsung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secara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interaktif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pkm.kemdiktisaintek.go.id,</a:t>
                      </a:r>
                      <a:r>
                        <a:rPr sz="12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proses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pengesahan</a:t>
                      </a:r>
                      <a:r>
                        <a:rPr sz="1200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dilakukan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validasi</a:t>
                      </a:r>
                      <a:r>
                        <a:rPr sz="1200" spc="3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dosen</a:t>
                      </a:r>
                      <a:r>
                        <a:rPr sz="12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pendamping</a:t>
                      </a:r>
                      <a:r>
                        <a:rPr sz="1200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pimpinan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tinggi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kemahasiswaan.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Isian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kelengkapan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meliputi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judul</a:t>
                      </a:r>
                      <a:r>
                        <a:rPr sz="1200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PKM,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PKM,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identitas ketua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pelaksana,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jumlah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anggota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pelaksana,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identitas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dosen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pendamping</a:t>
                      </a:r>
                      <a:r>
                        <a:rPr sz="1200" spc="3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spc="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jumlah</a:t>
                      </a:r>
                      <a:r>
                        <a:rPr sz="12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dana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usulan,</a:t>
                      </a:r>
                      <a:r>
                        <a:rPr sz="1200" spc="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jangka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waktu</a:t>
                      </a:r>
                      <a:r>
                        <a:rPr sz="12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pelaksanaan,</a:t>
                      </a:r>
                      <a:r>
                        <a:rPr sz="1200" spc="3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identitas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kota,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tanggal,</a:t>
                      </a:r>
                      <a:r>
                        <a:rPr sz="1200" spc="3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bulan</a:t>
                      </a:r>
                      <a:r>
                        <a:rPr sz="12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tahun,</a:t>
                      </a:r>
                      <a:r>
                        <a:rPr sz="12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identittas</a:t>
                      </a:r>
                      <a:r>
                        <a:rPr sz="1200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pimpinan</a:t>
                      </a:r>
                      <a:r>
                        <a:rPr sz="12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fakultas/program</a:t>
                      </a:r>
                      <a:r>
                        <a:rPr sz="12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studi,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identitas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dosen</a:t>
                      </a:r>
                      <a:r>
                        <a:rPr sz="12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pendamping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serta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identitas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pimpinan</a:t>
                      </a:r>
                      <a:r>
                        <a:rPr sz="1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PT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kemahasiswaan.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4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030" algn="just">
                        <a:lnSpc>
                          <a:spcPts val="12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proposal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3030" marR="24130" algn="just">
                        <a:lnSpc>
                          <a:spcPct val="959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Dikemas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bentuk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pdf. Isi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proposal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terdiri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dari: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 isi,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bagian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inti,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lampiran.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 isi diberi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huruf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romawi: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i,ii,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iii,..., yang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diletakkan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sudut kanan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bawah.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 dimulai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dari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Isi.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adalah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proposal</a:t>
                      </a:r>
                      <a:r>
                        <a:rPr sz="12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memuat</a:t>
                      </a:r>
                      <a:r>
                        <a:rPr sz="12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Bab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Pendahuluan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sampai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Daftar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Pustaka.</a:t>
                      </a:r>
                      <a:r>
                        <a:rPr sz="1200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memuat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maksimum</a:t>
                      </a:r>
                      <a:r>
                        <a:rPr sz="12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1200" spc="3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(sepuluh)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halaman.</a:t>
                      </a:r>
                      <a:r>
                        <a:rPr sz="12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bagian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inti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lampiran</a:t>
                      </a:r>
                      <a:r>
                        <a:rPr sz="12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diberi</a:t>
                      </a:r>
                      <a:r>
                        <a:rPr sz="12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dengan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angka</a:t>
                      </a:r>
                      <a:r>
                        <a:rPr sz="12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arab: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1,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2,</a:t>
                      </a:r>
                      <a:r>
                        <a:rPr sz="12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3,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...,</a:t>
                      </a:r>
                      <a:r>
                        <a:rPr sz="12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diletakkan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sudut</a:t>
                      </a:r>
                      <a:r>
                        <a:rPr sz="12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kanan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atas.</a:t>
                      </a:r>
                      <a:r>
                        <a:rPr sz="12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Penomoran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(satu)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dimulai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Bab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Pendahuluan.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isi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proposal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diunggah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ke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pkm.kemdiktisaintek.go.id</a:t>
                      </a:r>
                      <a:r>
                        <a:rPr sz="12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penamaan</a:t>
                      </a:r>
                      <a:r>
                        <a:rPr sz="12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berkas:namaketua_namaPT_PKM-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K.pdf</a:t>
                      </a:r>
                      <a:r>
                        <a:rPr sz="1200" spc="18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sz="12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divalidasi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dosen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pendamping</a:t>
                      </a:r>
                      <a:r>
                        <a:rPr sz="12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pengesahan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pimpinan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perguruan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tinggi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bidang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kemahasiswaan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melalui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laman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pkm.kemdiktisaintek.go.id.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ada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sampul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halaman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pengesahan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pada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berkas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proposal.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2296" y="6570992"/>
            <a:ext cx="5758815" cy="30530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ditulis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ketentuan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sebagai</a:t>
            </a:r>
            <a:r>
              <a:rPr sz="1200" spc="-10" dirty="0">
                <a:latin typeface="Times New Roman"/>
                <a:cs typeface="Times New Roman"/>
              </a:rPr>
              <a:t> berikut: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8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Tipe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huruf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Times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New</a:t>
            </a:r>
            <a:r>
              <a:rPr sz="1200" i="1" spc="-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Roman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12;</a:t>
            </a:r>
            <a:endParaRPr sz="1200">
              <a:latin typeface="Times New Roman"/>
              <a:cs typeface="Times New Roman"/>
            </a:endParaRPr>
          </a:p>
          <a:p>
            <a:pPr marL="471170" marR="8255" indent="-229235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472440" algn="l"/>
              </a:tabLst>
            </a:pP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paragraf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jarak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1,15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spasi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perataan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rata 	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kanan;</a:t>
            </a:r>
            <a:endParaRPr sz="1200">
              <a:latin typeface="Times New Roman"/>
              <a:cs typeface="Times New Roman"/>
            </a:endParaRPr>
          </a:p>
          <a:p>
            <a:pPr marL="471170" indent="-229235">
              <a:lnSpc>
                <a:spcPts val="1325"/>
              </a:lnSpc>
              <a:buAutoNum type="arabicPeriod"/>
              <a:tabLst>
                <a:tab pos="471170" algn="l"/>
              </a:tabLst>
            </a:pPr>
            <a:r>
              <a:rPr sz="1200" dirty="0">
                <a:latin typeface="Times New Roman"/>
                <a:cs typeface="Times New Roman"/>
              </a:rPr>
              <a:t>Menggunakan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ukuran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kertas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A-</a:t>
            </a:r>
            <a:r>
              <a:rPr sz="1200" dirty="0">
                <a:latin typeface="Times New Roman"/>
                <a:cs typeface="Times New Roman"/>
              </a:rPr>
              <a:t>4,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kolom,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margin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kiri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cm,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margin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kanan,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atas,</a:t>
            </a:r>
            <a:endParaRPr sz="1200">
              <a:latin typeface="Times New Roman"/>
              <a:cs typeface="Times New Roman"/>
            </a:endParaRPr>
          </a:p>
          <a:p>
            <a:pPr marL="472440">
              <a:lnSpc>
                <a:spcPts val="1415"/>
              </a:lnSpc>
            </a:pP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bawah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masing-</a:t>
            </a:r>
            <a:r>
              <a:rPr sz="1200" dirty="0">
                <a:latin typeface="Times New Roman"/>
                <a:cs typeface="Times New Roman"/>
              </a:rPr>
              <a:t>masing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cm.</a:t>
            </a:r>
            <a:endParaRPr sz="1200">
              <a:latin typeface="Times New Roman"/>
              <a:cs typeface="Times New Roman"/>
            </a:endParaRPr>
          </a:p>
          <a:p>
            <a:pPr marL="12700" marR="1134110">
              <a:lnSpc>
                <a:spcPct val="177500"/>
              </a:lnSpc>
              <a:spcBef>
                <a:spcPts val="35"/>
              </a:spcBef>
            </a:pPr>
            <a:r>
              <a:rPr sz="1200" dirty="0">
                <a:latin typeface="Times New Roman"/>
                <a:cs typeface="Times New Roman"/>
              </a:rPr>
              <a:t>Format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penulisan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utama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mengikuti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sistematika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sebagai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berikut: </a:t>
            </a: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25" dirty="0">
                <a:latin typeface="Times New Roman"/>
                <a:cs typeface="Times New Roman"/>
              </a:rPr>
              <a:t>ISI</a:t>
            </a:r>
            <a:endParaRPr sz="1200">
              <a:latin typeface="Times New Roman"/>
              <a:cs typeface="Times New Roman"/>
            </a:endParaRPr>
          </a:p>
          <a:p>
            <a:pPr marL="12700" marR="3804920">
              <a:lnSpc>
                <a:spcPct val="178700"/>
              </a:lnSpc>
              <a:spcBef>
                <a:spcPts val="15"/>
              </a:spcBef>
            </a:pP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GAMBAR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(jika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ada) </a:t>
            </a:r>
            <a:r>
              <a:rPr sz="1200" dirty="0">
                <a:latin typeface="Times New Roman"/>
                <a:cs typeface="Times New Roman"/>
              </a:rPr>
              <a:t>DAFTAR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TABEL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(jika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ada) </a:t>
            </a:r>
            <a:r>
              <a:rPr sz="1200" dirty="0">
                <a:latin typeface="Times New Roman"/>
                <a:cs typeface="Times New Roman"/>
              </a:rPr>
              <a:t>DAFTAR </a:t>
            </a:r>
            <a:r>
              <a:rPr sz="1200" spc="-10" dirty="0">
                <a:latin typeface="Times New Roman"/>
                <a:cs typeface="Times New Roman"/>
              </a:rPr>
              <a:t>LAMPIRAN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PENDAHULUAN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7468" y="2747759"/>
            <a:ext cx="409905" cy="47296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7468" y="4153077"/>
            <a:ext cx="378371" cy="33332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296" y="883933"/>
            <a:ext cx="5763260" cy="844296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8255" algn="just">
              <a:lnSpc>
                <a:spcPct val="95800"/>
              </a:lnSpc>
              <a:spcBef>
                <a:spcPts val="16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berisi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tentang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uraian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latar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belakang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alasan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mendasari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disusunnya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proposal </a:t>
            </a:r>
            <a:r>
              <a:rPr sz="1200" dirty="0">
                <a:latin typeface="Times New Roman"/>
                <a:cs typeface="Times New Roman"/>
              </a:rPr>
              <a:t>PKM-K.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Bagian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memaparkan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potensi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peluang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(berdasarkan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hasil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analisis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pasar)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dipasarkan,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relevansinya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2025. </a:t>
            </a:r>
            <a:r>
              <a:rPr sz="1200" dirty="0">
                <a:latin typeface="Times New Roman"/>
                <a:cs typeface="Times New Roman"/>
              </a:rPr>
              <a:t>Selain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itu,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menampilkan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keunikan,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jenis,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spesifikasi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teknis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menjadi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modal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berwirausaha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memaparkan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perbedaan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keunggulan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dibanding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produk-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sejenis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sudah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ada.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Dasar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mengkonstruksi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didukung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referensi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relevan.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Karakteristik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sasaran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(calon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konsumen)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diungkapkan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keberadaan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sebarannya.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Bagian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menyajikan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tujuan, </a:t>
            </a:r>
            <a:r>
              <a:rPr sz="1200" dirty="0">
                <a:latin typeface="Times New Roman"/>
                <a:cs typeface="Times New Roman"/>
              </a:rPr>
              <a:t>manfaat,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target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luaran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GAMBARAN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USAHA</a:t>
            </a:r>
            <a:endParaRPr sz="1200">
              <a:latin typeface="Times New Roman"/>
              <a:cs typeface="Times New Roman"/>
            </a:endParaRPr>
          </a:p>
          <a:p>
            <a:pPr marL="12700" marR="12065" algn="just">
              <a:lnSpc>
                <a:spcPct val="95500"/>
              </a:lnSpc>
              <a:spcBef>
                <a:spcPts val="121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menguraikan terkait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gambaran umum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direncanakan dan lingkungan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menunjukkan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potensi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sumber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daya.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Paparkan</a:t>
            </a:r>
            <a:r>
              <a:rPr sz="1200" spc="4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tentang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14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usaha, </a:t>
            </a:r>
            <a:r>
              <a:rPr sz="1200" spc="-20" dirty="0">
                <a:latin typeface="Times New Roman"/>
                <a:cs typeface="Times New Roman"/>
              </a:rPr>
              <a:t>manajemen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peluang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pasar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strategi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pemasarannya,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serta </a:t>
            </a:r>
            <a:r>
              <a:rPr sz="1200" spc="-10" dirty="0">
                <a:latin typeface="Times New Roman"/>
                <a:cs typeface="Times New Roman"/>
              </a:rPr>
              <a:t>analisis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keuangan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(ekonomi)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direncanakan.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Analisis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keuangan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disajikan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singkat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menunjukkan kelayakan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(termasuk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arus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minimum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 2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10" dirty="0">
                <a:latin typeface="Times New Roman"/>
                <a:cs typeface="Times New Roman"/>
              </a:rPr>
              <a:t> depan).</a:t>
            </a:r>
            <a:endParaRPr sz="1200">
              <a:latin typeface="Times New Roman"/>
              <a:cs typeface="Times New Roman"/>
            </a:endParaRPr>
          </a:p>
          <a:p>
            <a:pPr marL="12700" marR="10160" algn="just">
              <a:lnSpc>
                <a:spcPct val="95800"/>
              </a:lnSpc>
              <a:spcBef>
                <a:spcPts val="1210"/>
              </a:spcBef>
            </a:pPr>
            <a:r>
              <a:rPr sz="1200" dirty="0">
                <a:latin typeface="Times New Roman"/>
                <a:cs typeface="Times New Roman"/>
              </a:rPr>
              <a:t>Khususnya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tergolong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Kesehatan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Kosmetika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sebelumnya </a:t>
            </a:r>
            <a:r>
              <a:rPr sz="1200" dirty="0">
                <a:latin typeface="Times New Roman"/>
                <a:cs typeface="Times New Roman"/>
              </a:rPr>
              <a:t>sudah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riset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dinyatakan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layak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dikembangkan.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Uraian </a:t>
            </a:r>
            <a:r>
              <a:rPr sz="1200" dirty="0">
                <a:latin typeface="Times New Roman"/>
                <a:cs typeface="Times New Roman"/>
              </a:rPr>
              <a:t>pada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bab ini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dibedakan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gambaran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umum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direncanakan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jangka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pendek </a:t>
            </a:r>
            <a:r>
              <a:rPr sz="1200" dirty="0">
                <a:latin typeface="Times New Roman"/>
                <a:cs typeface="Times New Roman"/>
              </a:rPr>
              <a:t>(selama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periode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pelaksanaan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PKM-K) dan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uraian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proyeksi jangka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panjang.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Rencana </a:t>
            </a:r>
            <a:r>
              <a:rPr sz="1200" dirty="0">
                <a:latin typeface="Times New Roman"/>
                <a:cs typeface="Times New Roman"/>
              </a:rPr>
              <a:t>usaha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jangka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pendek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meliputi potensi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sumber daya,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manajemen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segmen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pasar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sasaran, </a:t>
            </a:r>
            <a:r>
              <a:rPr sz="1200" dirty="0">
                <a:latin typeface="Times New Roman"/>
                <a:cs typeface="Times New Roman"/>
              </a:rPr>
              <a:t>strategi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pemasaran,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analisis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keuangan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(termasuk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arus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minimum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tahun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ke </a:t>
            </a:r>
            <a:r>
              <a:rPr sz="1200" dirty="0">
                <a:latin typeface="Times New Roman"/>
                <a:cs typeface="Times New Roman"/>
              </a:rPr>
              <a:t>depan).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Proyeksi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jangka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panjang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terkait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pengujian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keamanan,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kualitas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manfaat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produk, </a:t>
            </a:r>
            <a:r>
              <a:rPr sz="1200" dirty="0">
                <a:latin typeface="Times New Roman"/>
                <a:cs typeface="Times New Roman"/>
              </a:rPr>
              <a:t>legalitas,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sertifikasi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dipenuhi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sebelum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dipasarkan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-10" dirty="0">
                <a:latin typeface="Times New Roman"/>
                <a:cs typeface="Times New Roman"/>
              </a:rPr>
              <a:t> luas.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METODE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PELAKSANAAN</a:t>
            </a:r>
            <a:endParaRPr sz="1200">
              <a:latin typeface="Times New Roman"/>
              <a:cs typeface="Times New Roman"/>
            </a:endParaRPr>
          </a:p>
          <a:p>
            <a:pPr marL="12700" marR="5715" algn="just">
              <a:lnSpc>
                <a:spcPct val="96100"/>
              </a:lnSpc>
              <a:spcBef>
                <a:spcPts val="120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menyajikan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uraian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tentang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teknik/cara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membuat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komoditas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usaha,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mengemas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memasarkannya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sekaligus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pekerjaan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pencapaian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tujuan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diusulkan.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tahapan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pekerjaan,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aktivitas-</a:t>
            </a:r>
            <a:r>
              <a:rPr sz="1200" dirty="0">
                <a:latin typeface="Times New Roman"/>
                <a:cs typeface="Times New Roman"/>
              </a:rPr>
              <a:t>aktivitas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akan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diuraikan </a:t>
            </a:r>
            <a:r>
              <a:rPr sz="1200" dirty="0">
                <a:latin typeface="Times New Roman"/>
                <a:cs typeface="Times New Roman"/>
              </a:rPr>
              <a:t>secara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rinci.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JADWAL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KEGIATAN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4.1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Anggaran </a:t>
            </a:r>
            <a:r>
              <a:rPr sz="1200" spc="-20" dirty="0">
                <a:latin typeface="Times New Roman"/>
                <a:cs typeface="Times New Roman"/>
              </a:rPr>
              <a:t>Biaya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800"/>
              </a:lnSpc>
              <a:spcBef>
                <a:spcPts val="1215"/>
              </a:spcBef>
            </a:pPr>
            <a:r>
              <a:rPr sz="1200" dirty="0">
                <a:latin typeface="Times New Roman"/>
                <a:cs typeface="Times New Roman"/>
              </a:rPr>
              <a:t>Rekomendasi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besarnya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pengalokasian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penggunaan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PKM-PM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Belmawa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adalah </a:t>
            </a:r>
            <a:r>
              <a:rPr sz="1200" dirty="0">
                <a:latin typeface="Times New Roman"/>
                <a:cs typeface="Times New Roman"/>
              </a:rPr>
              <a:t>antara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5.000.000,00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(lima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rupiah)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sampai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8.000.000,00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(delapan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juta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rupiah) </a:t>
            </a:r>
            <a:r>
              <a:rPr sz="1200" dirty="0">
                <a:latin typeface="Times New Roman"/>
                <a:cs typeface="Times New Roman"/>
              </a:rPr>
              <a:t>ditambah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pendamping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internal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PT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Rp2.000.000,00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dari </a:t>
            </a:r>
            <a:r>
              <a:rPr sz="1200" dirty="0">
                <a:latin typeface="Times New Roman"/>
                <a:cs typeface="Times New Roman"/>
              </a:rPr>
              <a:t>mitra/sponsor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lainnya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Rp1.000.000,00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komposisi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minimum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80%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untuk </a:t>
            </a:r>
            <a:r>
              <a:rPr sz="1200" dirty="0">
                <a:latin typeface="Times New Roman"/>
                <a:cs typeface="Times New Roman"/>
              </a:rPr>
              <a:t>operasional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maksimum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20%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administrasi.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Khusus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perjalanan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lokal </a:t>
            </a:r>
            <a:r>
              <a:rPr sz="1200" dirty="0">
                <a:latin typeface="Times New Roman"/>
                <a:cs typeface="Times New Roman"/>
              </a:rPr>
              <a:t>dilakukan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seefisien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mungkin.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Bagian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Rencana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Anggaran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diajukan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50" dirty="0">
                <a:latin typeface="Times New Roman"/>
                <a:cs typeface="Times New Roman"/>
              </a:rPr>
              <a:t>K </a:t>
            </a:r>
            <a:r>
              <a:rPr sz="1200" dirty="0">
                <a:latin typeface="Times New Roman"/>
                <a:cs typeface="Times New Roman"/>
              </a:rPr>
              <a:t>harus</a:t>
            </a:r>
            <a:r>
              <a:rPr sz="1200" spc="-10" dirty="0">
                <a:latin typeface="Times New Roman"/>
                <a:cs typeface="Times New Roman"/>
              </a:rPr>
              <a:t> memuat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alokasi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publikasi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dan/atau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promosi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media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sosial.</a:t>
            </a:r>
            <a:r>
              <a:rPr sz="1200" spc="-10" dirty="0">
                <a:latin typeface="Times New Roman"/>
                <a:cs typeface="Times New Roman"/>
              </a:rPr>
              <a:t> Jenis pengeluaran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pengalokasian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dana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terdiri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atas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jenis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pengeluaran </a:t>
            </a:r>
            <a:r>
              <a:rPr sz="1200" spc="-20" dirty="0">
                <a:latin typeface="Times New Roman"/>
                <a:cs typeface="Times New Roman"/>
              </a:rPr>
              <a:t>sebagaimana pada </a:t>
            </a:r>
            <a:r>
              <a:rPr sz="1200" dirty="0">
                <a:latin typeface="Times New Roman"/>
                <a:cs typeface="Times New Roman"/>
              </a:rPr>
              <a:t>Tabel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4.1.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Pengeluaran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peralatan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dapat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berupa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peralatan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memproduksi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produk </a:t>
            </a:r>
            <a:r>
              <a:rPr sz="1200" dirty="0">
                <a:latin typeface="Times New Roman"/>
                <a:cs typeface="Times New Roman"/>
              </a:rPr>
              <a:t>komoditas PKM-K. Kebutuhan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biaya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bahan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habis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pakai disesuaikan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kebutuhan bahan-</a:t>
            </a:r>
            <a:r>
              <a:rPr sz="1200" dirty="0">
                <a:latin typeface="Times New Roman"/>
                <a:cs typeface="Times New Roman"/>
              </a:rPr>
              <a:t>bahan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terlaksananya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kegiatan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PKM-</a:t>
            </a:r>
            <a:r>
              <a:rPr sz="1200" spc="-25" dirty="0">
                <a:latin typeface="Times New Roman"/>
                <a:cs typeface="Times New Roman"/>
              </a:rPr>
              <a:t>K.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pc="-25" dirty="0"/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8873</Words>
  <Application>Microsoft Office PowerPoint</Application>
  <PresentationFormat>Custom</PresentationFormat>
  <Paragraphs>801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Calibri</vt:lpstr>
      <vt:lpstr>Times New Roman</vt:lpstr>
      <vt:lpstr>Office Theme</vt:lpstr>
      <vt:lpstr>PowerPoint Presentation</vt:lpstr>
      <vt:lpstr>PKM-K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LAMPIRAN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triwika</dc:creator>
  <cp:lastModifiedBy>herminda herminda</cp:lastModifiedBy>
  <cp:revision>1</cp:revision>
  <dcterms:created xsi:type="dcterms:W3CDTF">2025-11-18T23:01:54Z</dcterms:created>
  <dcterms:modified xsi:type="dcterms:W3CDTF">2025-11-18T23:07:36Z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2025-11-18T00:00:00Z</vt:filetime>
  </property>
</Properties>
</file>